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Poppins Medium Bold" charset="1" panose="02000000000000000000"/>
      <p:regular r:id="rId25"/>
    </p:embeddedFont>
    <p:embeddedFont>
      <p:font typeface="Proxima Nova 1" charset="1" panose="02000506030000020004"/>
      <p:regular r:id="rId26"/>
    </p:embeddedFont>
    <p:embeddedFont>
      <p:font typeface="Karma" charset="1" panose="02000000000000000000"/>
      <p:regular r:id="rId27"/>
    </p:embeddedFont>
    <p:embeddedFont>
      <p:font typeface="Poppins Medium" charset="1" panose="02000000000000000000"/>
      <p:regular r:id="rId31"/>
    </p:embeddedFont>
    <p:embeddedFont>
      <p:font typeface="Proxima Nova 2" charset="1" panose="02000506030000020004"/>
      <p:regular r:id="rId33"/>
    </p:embeddedFont>
    <p:embeddedFont>
      <p:font typeface="Karma Medium" charset="1" panose="02000000000000000000"/>
      <p:regular r:id="rId34"/>
    </p:embeddedFont>
    <p:embeddedFont>
      <p:font typeface="Hammersmith One" charset="1" panose="02010703030501060504"/>
      <p:regular r:id="rId35"/>
    </p:embeddedFont>
    <p:embeddedFont>
      <p:font typeface="Playfair Display Bold" charset="1" panose="000008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notesMasters/notesMaster1.xml" Type="http://schemas.openxmlformats.org/officeDocument/2006/relationships/notesMaster"/><Relationship Id="rId29" Target="theme/theme2.xml" Type="http://schemas.openxmlformats.org/officeDocument/2006/relationships/theme"/><Relationship Id="rId3" Target="viewProps.xml" Type="http://schemas.openxmlformats.org/officeDocument/2006/relationships/viewProps"/><Relationship Id="rId30" Target="notesSlides/notesSlide1.xml" Type="http://schemas.openxmlformats.org/officeDocument/2006/relationships/notesSlide"/><Relationship Id="rId31" Target="fonts/font31.fntdata" Type="http://schemas.openxmlformats.org/officeDocument/2006/relationships/font"/><Relationship Id="rId32" Target="notesSlides/notesSlide2.xml" Type="http://schemas.openxmlformats.org/officeDocument/2006/relationships/note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Massachusetts Commission on the Status of Women was legislatively created in May 1998 and became operational in early 1999.  The legislation was inspired by the United Nations’ Fourth World Conference on Women, which was held September 1995 in Beijing, China.  The result of this conference, The Beijing Platform for Action, in addition to many other things, directed state governments to "form and adequately fund Women’s Commissions in all states and territories where they do not already exist."</a:t>
            </a:r>
          </a:p>
          <a:p>
            <a:r>
              <a:rPr lang="en-US"/>
              <a:t>Massachusetts’ delegates to the Beijing Conference, including then Massachusetts First Lady Susan Roosevelt Weld, returned determined that Massachusetts would have its own Women’s Commission. Their passion and commitment led to the creation of a coalition of dedicated women that met regularly over the course of several years to bring this dream to fruition.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Ultimately, with the help of many, particularly state legislators, they were able to fashion a unique and model Commission – with appointing authority shared by the Executive and Legislative branches.  When the Commission was created, it was funded by a line item in the state budget.</a:t>
            </a:r>
          </a:p>
          <a:p>
            <a:r>
              <a:rPr lang="en-US"/>
              <a:t>The current MCSW was preceded by Governor’s Commissions on the Status of Women, which sunset with each governor’s administration.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https://malegislature.gov/Bills/193/HD3874" TargetMode="External" Type="http://schemas.openxmlformats.org/officeDocument/2006/relationships/hyperlink"/><Relationship Id="rId4" Target="https://malegislature.gov/Bills/193/H3953" TargetMode="External" Type="http://schemas.openxmlformats.org/officeDocument/2006/relationships/hyperlink"/><Relationship Id="rId5" Target="https://malegislature.gov/Bills/193/SD2401" TargetMode="External" Type="http://schemas.openxmlformats.org/officeDocument/2006/relationships/hyperlink"/><Relationship Id="rId6" Target="https://malegislature.gov/Bills/193/HD1584" TargetMode="External" Type="http://schemas.openxmlformats.org/officeDocument/2006/relationships/hyperlink"/><Relationship Id="rId7" Target="https://malegislature.gov/Bills/193/H1870"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30.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ailto:mcsw@mass.gov"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jpeg" Type="http://schemas.openxmlformats.org/officeDocument/2006/relationships/image"/><Relationship Id="rId2" Target="../media/image5.pn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 Id="rId8" Target="../media/image11.jpeg" Type="http://schemas.openxmlformats.org/officeDocument/2006/relationships/image"/><Relationship Id="rId9" Target="../media/image1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4.png" Type="http://schemas.openxmlformats.org/officeDocument/2006/relationships/image"/><Relationship Id="rId4" Target="../media/image1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https://malegislature.gov/Bills/193/H1377" TargetMode="External" Type="http://schemas.openxmlformats.org/officeDocument/2006/relationships/hyperlink"/><Relationship Id="rId11" Target="https://malegislature.gov/Bills/193/H1307" TargetMode="External" Type="http://schemas.openxmlformats.org/officeDocument/2006/relationships/hyperlink"/><Relationship Id="rId12" Target="https://malegislature.gov/Bills/193/H1351" TargetMode="External" Type="http://schemas.openxmlformats.org/officeDocument/2006/relationships/hyperlink"/><Relationship Id="rId2" Target="../media/image23.png" Type="http://schemas.openxmlformats.org/officeDocument/2006/relationships/image"/><Relationship Id="rId3" Target="https://malegislature.gov/Bills/193/H4138" TargetMode="External" Type="http://schemas.openxmlformats.org/officeDocument/2006/relationships/hyperlink"/><Relationship Id="rId4" Target="https://malegislature.gov/Bills/193/H4138" TargetMode="External" Type="http://schemas.openxmlformats.org/officeDocument/2006/relationships/hyperlink"/><Relationship Id="rId5" Target="https://malegislature.gov/Committees/Detail/J32/193" TargetMode="External" Type="http://schemas.openxmlformats.org/officeDocument/2006/relationships/hyperlink"/><Relationship Id="rId6" Target="https://malegislature.gov/Committees/Detail/J32/193" TargetMode="External" Type="http://schemas.openxmlformats.org/officeDocument/2006/relationships/hyperlink"/><Relationship Id="rId7" Target="https://malegislature.gov/Bills/193/H1304" TargetMode="External" Type="http://schemas.openxmlformats.org/officeDocument/2006/relationships/hyperlink"/><Relationship Id="rId8" Target="https://malegislature.gov/Bills/193/H1690" TargetMode="External" Type="http://schemas.openxmlformats.org/officeDocument/2006/relationships/hyperlink"/><Relationship Id="rId9" Target="https://malegislature.gov/Bills/193/H4360"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DE4F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alphaModFix amt="24000"/>
            </a:blip>
            <a:stretch>
              <a:fillRect l="0" t="0" r="0" b="0"/>
            </a:stretch>
          </a:blipFill>
        </p:spPr>
      </p:sp>
      <p:sp>
        <p:nvSpPr>
          <p:cNvPr name="Freeform 3" id="3"/>
          <p:cNvSpPr/>
          <p:nvPr/>
        </p:nvSpPr>
        <p:spPr>
          <a:xfrm flipH="false" flipV="false" rot="0">
            <a:off x="15087714" y="-327160"/>
            <a:ext cx="2689179" cy="5074311"/>
          </a:xfrm>
          <a:custGeom>
            <a:avLst/>
            <a:gdLst/>
            <a:ahLst/>
            <a:cxnLst/>
            <a:rect r="r" b="b" t="t" l="l"/>
            <a:pathLst>
              <a:path h="5074311" w="2689179">
                <a:moveTo>
                  <a:pt x="0" y="0"/>
                </a:moveTo>
                <a:lnTo>
                  <a:pt x="2689178" y="0"/>
                </a:lnTo>
                <a:lnTo>
                  <a:pt x="2689178" y="5074311"/>
                </a:lnTo>
                <a:lnTo>
                  <a:pt x="0" y="5074311"/>
                </a:lnTo>
                <a:lnTo>
                  <a:pt x="0" y="0"/>
                </a:lnTo>
                <a:close/>
              </a:path>
            </a:pathLst>
          </a:custGeom>
          <a:blipFill>
            <a:blip r:embed="rId3"/>
            <a:stretch>
              <a:fillRect l="0" t="-397" r="0" b="-397"/>
            </a:stretch>
          </a:blipFill>
        </p:spPr>
      </p:sp>
      <p:sp>
        <p:nvSpPr>
          <p:cNvPr name="TextBox 4" id="4"/>
          <p:cNvSpPr txBox="true"/>
          <p:nvPr/>
        </p:nvSpPr>
        <p:spPr>
          <a:xfrm rot="0">
            <a:off x="397109" y="2903027"/>
            <a:ext cx="15329163" cy="3810000"/>
          </a:xfrm>
          <a:prstGeom prst="rect">
            <a:avLst/>
          </a:prstGeom>
        </p:spPr>
        <p:txBody>
          <a:bodyPr anchor="t" rtlCol="false" tIns="0" lIns="0" bIns="0" rIns="0">
            <a:spAutoFit/>
          </a:bodyPr>
          <a:lstStyle/>
          <a:p>
            <a:pPr algn="ctr" marL="0" indent="0" lvl="0">
              <a:lnSpc>
                <a:spcPts val="15000"/>
              </a:lnSpc>
              <a:spcBef>
                <a:spcPct val="0"/>
              </a:spcBef>
            </a:pPr>
            <a:r>
              <a:rPr lang="en-US" sz="12500">
                <a:solidFill>
                  <a:srgbClr val="794788"/>
                </a:solidFill>
                <a:latin typeface="Poppins Medium Bold"/>
              </a:rPr>
              <a:t>MCSW Legislative Briefing</a:t>
            </a:r>
          </a:p>
        </p:txBody>
      </p:sp>
      <p:sp>
        <p:nvSpPr>
          <p:cNvPr name="Freeform 5" id="5"/>
          <p:cNvSpPr/>
          <p:nvPr/>
        </p:nvSpPr>
        <p:spPr>
          <a:xfrm flipH="false" flipV="false" rot="0">
            <a:off x="11418956" y="4808027"/>
            <a:ext cx="1729348" cy="1506695"/>
          </a:xfrm>
          <a:custGeom>
            <a:avLst/>
            <a:gdLst/>
            <a:ahLst/>
            <a:cxnLst/>
            <a:rect r="r" b="b" t="t" l="l"/>
            <a:pathLst>
              <a:path h="1506695" w="1729348">
                <a:moveTo>
                  <a:pt x="0" y="0"/>
                </a:moveTo>
                <a:lnTo>
                  <a:pt x="1729348" y="0"/>
                </a:lnTo>
                <a:lnTo>
                  <a:pt x="1729348" y="1506694"/>
                </a:lnTo>
                <a:lnTo>
                  <a:pt x="0" y="15066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5382546" y="9191625"/>
            <a:ext cx="2394347" cy="523875"/>
          </a:xfrm>
          <a:prstGeom prst="rect">
            <a:avLst/>
          </a:prstGeom>
        </p:spPr>
        <p:txBody>
          <a:bodyPr anchor="t" rtlCol="false" tIns="0" lIns="0" bIns="0" rIns="0">
            <a:spAutoFit/>
          </a:bodyPr>
          <a:lstStyle/>
          <a:p>
            <a:pPr algn="ctr">
              <a:lnSpc>
                <a:spcPts val="4200"/>
              </a:lnSpc>
              <a:spcBef>
                <a:spcPct val="0"/>
              </a:spcBef>
            </a:pPr>
            <a:r>
              <a:rPr lang="en-US" sz="3000">
                <a:solidFill>
                  <a:srgbClr val="794788"/>
                </a:solidFill>
                <a:latin typeface="Proxima Nova 1"/>
              </a:rPr>
              <a:t>May 23, 2024</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451797"/>
            <a:ext cx="18591068" cy="1951191"/>
            <a:chOff x="0" y="0"/>
            <a:chExt cx="4896413" cy="513894"/>
          </a:xfrm>
        </p:grpSpPr>
        <p:sp>
          <p:nvSpPr>
            <p:cNvPr name="Freeform 3" id="3"/>
            <p:cNvSpPr/>
            <p:nvPr/>
          </p:nvSpPr>
          <p:spPr>
            <a:xfrm flipH="false" flipV="false" rot="0">
              <a:off x="0" y="0"/>
              <a:ext cx="4896413" cy="513894"/>
            </a:xfrm>
            <a:custGeom>
              <a:avLst/>
              <a:gdLst/>
              <a:ahLst/>
              <a:cxnLst/>
              <a:rect r="r" b="b" t="t" l="l"/>
              <a:pathLst>
                <a:path h="513894" w="4896413">
                  <a:moveTo>
                    <a:pt x="0" y="0"/>
                  </a:moveTo>
                  <a:lnTo>
                    <a:pt x="4896413" y="0"/>
                  </a:lnTo>
                  <a:lnTo>
                    <a:pt x="4896413" y="513894"/>
                  </a:lnTo>
                  <a:lnTo>
                    <a:pt x="0" y="513894"/>
                  </a:lnTo>
                  <a:close/>
                </a:path>
              </a:pathLst>
            </a:custGeom>
            <a:solidFill>
              <a:srgbClr val="794788"/>
            </a:solidFill>
          </p:spPr>
        </p:sp>
        <p:sp>
          <p:nvSpPr>
            <p:cNvPr name="TextBox 4" id="4"/>
            <p:cNvSpPr txBox="true"/>
            <p:nvPr/>
          </p:nvSpPr>
          <p:spPr>
            <a:xfrm>
              <a:off x="0" y="-47625"/>
              <a:ext cx="4896413" cy="561519"/>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9685104" y="3253482"/>
            <a:ext cx="8092076" cy="4609424"/>
          </a:xfrm>
          <a:custGeom>
            <a:avLst/>
            <a:gdLst/>
            <a:ahLst/>
            <a:cxnLst/>
            <a:rect r="r" b="b" t="t" l="l"/>
            <a:pathLst>
              <a:path h="4609424" w="8092076">
                <a:moveTo>
                  <a:pt x="0" y="0"/>
                </a:moveTo>
                <a:lnTo>
                  <a:pt x="8092077" y="0"/>
                </a:lnTo>
                <a:lnTo>
                  <a:pt x="8092077" y="4609424"/>
                </a:lnTo>
                <a:lnTo>
                  <a:pt x="0" y="4609424"/>
                </a:lnTo>
                <a:lnTo>
                  <a:pt x="0" y="0"/>
                </a:lnTo>
                <a:close/>
              </a:path>
            </a:pathLst>
          </a:custGeom>
          <a:blipFill>
            <a:blip r:embed="rId2"/>
            <a:stretch>
              <a:fillRect l="-4355" t="-25673" r="0" b="-11728"/>
            </a:stretch>
          </a:blipFill>
        </p:spPr>
      </p:sp>
      <p:sp>
        <p:nvSpPr>
          <p:cNvPr name="TextBox 6" id="6"/>
          <p:cNvSpPr txBox="true"/>
          <p:nvPr/>
        </p:nvSpPr>
        <p:spPr>
          <a:xfrm rot="0">
            <a:off x="542353" y="359571"/>
            <a:ext cx="8601647" cy="828675"/>
          </a:xfrm>
          <a:prstGeom prst="rect">
            <a:avLst/>
          </a:prstGeom>
        </p:spPr>
        <p:txBody>
          <a:bodyPr anchor="t" rtlCol="false" tIns="0" lIns="0" bIns="0" rIns="0">
            <a:spAutoFit/>
          </a:bodyPr>
          <a:lstStyle/>
          <a:p>
            <a:pPr algn="ctr">
              <a:lnSpc>
                <a:spcPts val="6536"/>
              </a:lnSpc>
            </a:pPr>
            <a:r>
              <a:rPr lang="en-US" sz="5446">
                <a:solidFill>
                  <a:srgbClr val="EDE4F0"/>
                </a:solidFill>
                <a:latin typeface="Poppins Medium"/>
              </a:rPr>
              <a:t>Gardner Public Hearing</a:t>
            </a:r>
          </a:p>
        </p:txBody>
      </p:sp>
      <p:sp>
        <p:nvSpPr>
          <p:cNvPr name="TextBox 7" id="7"/>
          <p:cNvSpPr txBox="true"/>
          <p:nvPr/>
        </p:nvSpPr>
        <p:spPr>
          <a:xfrm rot="0">
            <a:off x="342920" y="1994562"/>
            <a:ext cx="9342184" cy="7559870"/>
          </a:xfrm>
          <a:prstGeom prst="rect">
            <a:avLst/>
          </a:prstGeom>
        </p:spPr>
        <p:txBody>
          <a:bodyPr anchor="t" rtlCol="false" tIns="0" lIns="0" bIns="0" rIns="0">
            <a:spAutoFit/>
          </a:bodyPr>
          <a:lstStyle/>
          <a:p>
            <a:pPr algn="l">
              <a:lnSpc>
                <a:spcPts val="4016"/>
              </a:lnSpc>
            </a:pPr>
            <a:r>
              <a:rPr lang="en-US" sz="2868">
                <a:solidFill>
                  <a:srgbClr val="000000"/>
                </a:solidFill>
                <a:latin typeface="Proxima Nova 1"/>
              </a:rPr>
              <a:t>Key Issues Discussed</a:t>
            </a:r>
          </a:p>
          <a:p>
            <a:pPr algn="l" marL="534742" indent="-267371" lvl="1">
              <a:lnSpc>
                <a:spcPts val="3467"/>
              </a:lnSpc>
              <a:buFont typeface="Arial"/>
              <a:buChar char="•"/>
            </a:pPr>
            <a:r>
              <a:rPr lang="en-US" sz="2476">
                <a:solidFill>
                  <a:srgbClr val="000000"/>
                </a:solidFill>
                <a:latin typeface="Proxima Nova 2"/>
              </a:rPr>
              <a:t>Predatory Lending against Women</a:t>
            </a:r>
          </a:p>
          <a:p>
            <a:pPr algn="l" marL="534742" indent="-267371" lvl="1">
              <a:lnSpc>
                <a:spcPts val="3467"/>
              </a:lnSpc>
              <a:buFont typeface="Arial"/>
              <a:buChar char="•"/>
            </a:pPr>
            <a:r>
              <a:rPr lang="en-US" sz="2476">
                <a:solidFill>
                  <a:srgbClr val="000000"/>
                </a:solidFill>
                <a:latin typeface="Proxima Nova 2"/>
              </a:rPr>
              <a:t>Healthy Youth Act   </a:t>
            </a:r>
          </a:p>
          <a:p>
            <a:pPr algn="l" marL="534742" indent="-267371" lvl="1">
              <a:lnSpc>
                <a:spcPts val="3467"/>
              </a:lnSpc>
              <a:buFont typeface="Arial"/>
              <a:buChar char="•"/>
            </a:pPr>
            <a:r>
              <a:rPr lang="en-US" sz="2476">
                <a:solidFill>
                  <a:srgbClr val="000000"/>
                </a:solidFill>
                <a:latin typeface="Proxima Nova 2"/>
              </a:rPr>
              <a:t>Nursing/Birthing Justice</a:t>
            </a:r>
          </a:p>
          <a:p>
            <a:pPr algn="l" marL="534742" indent="-267371" lvl="1">
              <a:lnSpc>
                <a:spcPts val="3467"/>
              </a:lnSpc>
              <a:buFont typeface="Arial"/>
              <a:buChar char="•"/>
            </a:pPr>
            <a:r>
              <a:rPr lang="en-US" sz="2476">
                <a:solidFill>
                  <a:srgbClr val="000000"/>
                </a:solidFill>
                <a:latin typeface="Proxima Nova 2"/>
              </a:rPr>
              <a:t>Housing Discrimination   </a:t>
            </a:r>
          </a:p>
          <a:p>
            <a:pPr algn="l">
              <a:lnSpc>
                <a:spcPts val="4016"/>
              </a:lnSpc>
            </a:pPr>
            <a:r>
              <a:rPr lang="en-US" sz="2868">
                <a:solidFill>
                  <a:srgbClr val="000000"/>
                </a:solidFill>
                <a:latin typeface="Proxima Nova 1"/>
              </a:rPr>
              <a:t>Legislative Recommendations Heard</a:t>
            </a:r>
          </a:p>
          <a:p>
            <a:pPr algn="l" marL="534742" indent="-267371" lvl="1">
              <a:lnSpc>
                <a:spcPts val="3467"/>
              </a:lnSpc>
              <a:buFont typeface="Arial"/>
              <a:buChar char="•"/>
            </a:pPr>
            <a:r>
              <a:rPr lang="en-US" sz="2476">
                <a:solidFill>
                  <a:srgbClr val="000000"/>
                </a:solidFill>
                <a:latin typeface="Proxima Nova 2"/>
                <a:hlinkClick r:id="rId3" tooltip="https://malegislature.gov/Bills/193/HD3874"/>
              </a:rPr>
              <a:t>An Act Relative to Healthy Youth - Healthy Youth Act (S.2694/H.544)</a:t>
            </a:r>
            <a:r>
              <a:rPr lang="en-US" sz="2476">
                <a:solidFill>
                  <a:srgbClr val="000000"/>
                </a:solidFill>
                <a:latin typeface="Proxima Nova 2"/>
              </a:rPr>
              <a:t> </a:t>
            </a:r>
          </a:p>
          <a:p>
            <a:pPr algn="l" marL="534742" indent="-267371" lvl="1">
              <a:lnSpc>
                <a:spcPts val="3467"/>
              </a:lnSpc>
              <a:buFont typeface="Arial"/>
              <a:buChar char="•"/>
            </a:pPr>
            <a:r>
              <a:rPr lang="en-US" sz="2476">
                <a:solidFill>
                  <a:srgbClr val="000000"/>
                </a:solidFill>
                <a:latin typeface="Proxima Nova 2"/>
                <a:hlinkClick r:id="rId4" tooltip="https://malegislature.gov/Bills/193/H3953"/>
              </a:rPr>
              <a:t>An Act to Establish a Resolution Trust Fund for Receipt of Reasonable Mortgage Payments (H.3953)</a:t>
            </a:r>
            <a:r>
              <a:rPr lang="en-US" sz="2476">
                <a:solidFill>
                  <a:srgbClr val="000000"/>
                </a:solidFill>
                <a:latin typeface="Proxima Nova 2"/>
              </a:rPr>
              <a:t> </a:t>
            </a:r>
          </a:p>
          <a:p>
            <a:pPr algn="l" marL="534742" indent="-267371" lvl="1">
              <a:lnSpc>
                <a:spcPts val="3467"/>
              </a:lnSpc>
              <a:buFont typeface="Arial"/>
              <a:buChar char="•"/>
            </a:pPr>
            <a:r>
              <a:rPr lang="en-US" sz="2476">
                <a:solidFill>
                  <a:srgbClr val="000000"/>
                </a:solidFill>
                <a:latin typeface="Proxima Nova 2"/>
                <a:hlinkClick r:id="rId5" tooltip="https://malegislature.gov/Bills/193/SD2401"/>
              </a:rPr>
              <a:t>An Act Relative to Birthing Justice in the Commonwealth (S.2734)</a:t>
            </a:r>
            <a:r>
              <a:rPr lang="en-US" sz="2476">
                <a:solidFill>
                  <a:srgbClr val="000000"/>
                </a:solidFill>
                <a:latin typeface="Proxima Nova 2"/>
              </a:rPr>
              <a:t> </a:t>
            </a:r>
          </a:p>
          <a:p>
            <a:pPr algn="l" marL="534742" indent="-267371" lvl="1">
              <a:lnSpc>
                <a:spcPts val="3467"/>
              </a:lnSpc>
              <a:buFont typeface="Arial"/>
              <a:buChar char="•"/>
            </a:pPr>
            <a:r>
              <a:rPr lang="en-US" sz="2476">
                <a:solidFill>
                  <a:srgbClr val="000000"/>
                </a:solidFill>
                <a:latin typeface="Proxima Nova 2"/>
                <a:hlinkClick r:id="rId6" tooltip="https://malegislature.gov/Bills/193/HD1584"/>
              </a:rPr>
              <a:t>An Act Establishing Medicare for All in Massachusetts (H.1239/S.744)</a:t>
            </a:r>
            <a:r>
              <a:rPr lang="en-US" sz="2476">
                <a:solidFill>
                  <a:srgbClr val="000000"/>
                </a:solidFill>
                <a:latin typeface="Proxima Nova 2"/>
              </a:rPr>
              <a:t> </a:t>
            </a:r>
          </a:p>
          <a:p>
            <a:pPr algn="l" marL="534742" indent="-267371" lvl="1">
              <a:lnSpc>
                <a:spcPts val="3467"/>
              </a:lnSpc>
              <a:buFont typeface="Arial"/>
              <a:buChar char="•"/>
            </a:pPr>
            <a:r>
              <a:rPr lang="en-US" sz="2476">
                <a:solidFill>
                  <a:srgbClr val="000000"/>
                </a:solidFill>
                <a:latin typeface="Proxima Nova 2"/>
                <a:hlinkClick r:id="rId7" tooltip="https://malegislature.gov/Bills/193/H1870"/>
              </a:rPr>
              <a:t>An Act relative to non-disclosure agreements relating to a claim of discrimination, non-payment of wages or benefits, retaliation, harassment or violation of public policy in employment (H.1870)</a:t>
            </a:r>
            <a:r>
              <a:rPr lang="en-US" sz="2476">
                <a:solidFill>
                  <a:srgbClr val="000000"/>
                </a:solidFill>
                <a:latin typeface="Proxima Nova 2"/>
              </a:rPr>
              <a:t>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953322" y="1350757"/>
            <a:ext cx="10381357" cy="2447925"/>
          </a:xfrm>
          <a:prstGeom prst="rect">
            <a:avLst/>
          </a:prstGeom>
        </p:spPr>
        <p:txBody>
          <a:bodyPr anchor="t" rtlCol="false" tIns="0" lIns="0" bIns="0" rIns="0">
            <a:spAutoFit/>
          </a:bodyPr>
          <a:lstStyle/>
          <a:p>
            <a:pPr algn="ctr">
              <a:lnSpc>
                <a:spcPts val="9600"/>
              </a:lnSpc>
            </a:pPr>
            <a:r>
              <a:rPr lang="en-US" sz="8000">
                <a:solidFill>
                  <a:srgbClr val="794788"/>
                </a:solidFill>
                <a:latin typeface="Poppins Medium"/>
              </a:rPr>
              <a:t>Legislative Priority Highlights </a:t>
            </a:r>
          </a:p>
        </p:txBody>
      </p:sp>
      <p:grpSp>
        <p:nvGrpSpPr>
          <p:cNvPr name="Group 3" id="3"/>
          <p:cNvGrpSpPr/>
          <p:nvPr/>
        </p:nvGrpSpPr>
        <p:grpSpPr>
          <a:xfrm rot="0">
            <a:off x="0" y="5143500"/>
            <a:ext cx="18288000" cy="5143500"/>
            <a:chOff x="0" y="0"/>
            <a:chExt cx="4816593" cy="1354667"/>
          </a:xfrm>
        </p:grpSpPr>
        <p:sp>
          <p:nvSpPr>
            <p:cNvPr name="Freeform 4" id="4"/>
            <p:cNvSpPr/>
            <p:nvPr/>
          </p:nvSpPr>
          <p:spPr>
            <a:xfrm flipH="false" flipV="false" rot="0">
              <a:off x="0" y="0"/>
              <a:ext cx="4816592" cy="1354667"/>
            </a:xfrm>
            <a:custGeom>
              <a:avLst/>
              <a:gdLst/>
              <a:ahLst/>
              <a:cxnLst/>
              <a:rect r="r" b="b" t="t" l="l"/>
              <a:pathLst>
                <a:path h="1354667" w="4816592">
                  <a:moveTo>
                    <a:pt x="0" y="0"/>
                  </a:moveTo>
                  <a:lnTo>
                    <a:pt x="4816592" y="0"/>
                  </a:lnTo>
                  <a:lnTo>
                    <a:pt x="4816592" y="1354667"/>
                  </a:lnTo>
                  <a:lnTo>
                    <a:pt x="0" y="1354667"/>
                  </a:lnTo>
                  <a:close/>
                </a:path>
              </a:pathLst>
            </a:custGeom>
            <a:solidFill>
              <a:srgbClr val="794788"/>
            </a:solidFill>
          </p:spPr>
        </p:sp>
        <p:sp>
          <p:nvSpPr>
            <p:cNvPr name="TextBox 5" id="5"/>
            <p:cNvSpPr txBox="true"/>
            <p:nvPr/>
          </p:nvSpPr>
          <p:spPr>
            <a:xfrm>
              <a:off x="0" y="-47625"/>
              <a:ext cx="4816593" cy="1402292"/>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7772103" y="6668813"/>
            <a:ext cx="2743794" cy="2113738"/>
          </a:xfrm>
          <a:custGeom>
            <a:avLst/>
            <a:gdLst/>
            <a:ahLst/>
            <a:cxnLst/>
            <a:rect r="r" b="b" t="t" l="l"/>
            <a:pathLst>
              <a:path h="2113738" w="2743794">
                <a:moveTo>
                  <a:pt x="0" y="0"/>
                </a:moveTo>
                <a:lnTo>
                  <a:pt x="2743794" y="0"/>
                </a:lnTo>
                <a:lnTo>
                  <a:pt x="2743794" y="2113738"/>
                </a:lnTo>
                <a:lnTo>
                  <a:pt x="0" y="2113738"/>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591068" cy="2050908"/>
            <a:chOff x="0" y="0"/>
            <a:chExt cx="4896413" cy="540157"/>
          </a:xfrm>
        </p:grpSpPr>
        <p:sp>
          <p:nvSpPr>
            <p:cNvPr name="Freeform 3" id="3"/>
            <p:cNvSpPr/>
            <p:nvPr/>
          </p:nvSpPr>
          <p:spPr>
            <a:xfrm flipH="false" flipV="false" rot="0">
              <a:off x="0" y="0"/>
              <a:ext cx="4896413" cy="540157"/>
            </a:xfrm>
            <a:custGeom>
              <a:avLst/>
              <a:gdLst/>
              <a:ahLst/>
              <a:cxnLst/>
              <a:rect r="r" b="b" t="t" l="l"/>
              <a:pathLst>
                <a:path h="540157" w="4896413">
                  <a:moveTo>
                    <a:pt x="0" y="0"/>
                  </a:moveTo>
                  <a:lnTo>
                    <a:pt x="4896413" y="0"/>
                  </a:lnTo>
                  <a:lnTo>
                    <a:pt x="4896413" y="540157"/>
                  </a:lnTo>
                  <a:lnTo>
                    <a:pt x="0" y="540157"/>
                  </a:lnTo>
                  <a:close/>
                </a:path>
              </a:pathLst>
            </a:custGeom>
            <a:solidFill>
              <a:srgbClr val="794788"/>
            </a:solidFill>
          </p:spPr>
        </p:sp>
        <p:sp>
          <p:nvSpPr>
            <p:cNvPr name="TextBox 4" id="4"/>
            <p:cNvSpPr txBox="true"/>
            <p:nvPr/>
          </p:nvSpPr>
          <p:spPr>
            <a:xfrm>
              <a:off x="0" y="-47625"/>
              <a:ext cx="4896413" cy="587782"/>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2958535" y="200025"/>
            <a:ext cx="12675729" cy="1657350"/>
          </a:xfrm>
          <a:prstGeom prst="rect">
            <a:avLst/>
          </a:prstGeom>
        </p:spPr>
        <p:txBody>
          <a:bodyPr anchor="t" rtlCol="false" tIns="0" lIns="0" bIns="0" rIns="0">
            <a:spAutoFit/>
          </a:bodyPr>
          <a:lstStyle/>
          <a:p>
            <a:pPr algn="ctr">
              <a:lnSpc>
                <a:spcPts val="6536"/>
              </a:lnSpc>
            </a:pPr>
            <a:r>
              <a:rPr lang="en-US" sz="5446">
                <a:solidFill>
                  <a:srgbClr val="EDE4F0"/>
                </a:solidFill>
                <a:latin typeface="Poppins Medium"/>
              </a:rPr>
              <a:t>An Act Relative to Language Access and Inclusion H.3084/S.1990</a:t>
            </a:r>
          </a:p>
        </p:txBody>
      </p:sp>
      <p:grpSp>
        <p:nvGrpSpPr>
          <p:cNvPr name="Group 6" id="6"/>
          <p:cNvGrpSpPr/>
          <p:nvPr/>
        </p:nvGrpSpPr>
        <p:grpSpPr>
          <a:xfrm rot="0">
            <a:off x="11180892" y="2449374"/>
            <a:ext cx="6078408" cy="6739188"/>
            <a:chOff x="0" y="0"/>
            <a:chExt cx="812800" cy="901159"/>
          </a:xfrm>
        </p:grpSpPr>
        <p:sp>
          <p:nvSpPr>
            <p:cNvPr name="Freeform 7" id="7"/>
            <p:cNvSpPr/>
            <p:nvPr/>
          </p:nvSpPr>
          <p:spPr>
            <a:xfrm flipH="false" flipV="false" rot="-24000">
              <a:off x="-2985" y="-2676"/>
              <a:ext cx="818771" cy="906511"/>
            </a:xfrm>
            <a:custGeom>
              <a:avLst/>
              <a:gdLst/>
              <a:ahLst/>
              <a:cxnLst/>
              <a:rect r="r" b="b" t="t" l="l"/>
              <a:pathLst>
                <a:path h="906511" w="818771">
                  <a:moveTo>
                    <a:pt x="35434" y="54"/>
                  </a:moveTo>
                  <a:lnTo>
                    <a:pt x="789627" y="5320"/>
                  </a:lnTo>
                  <a:cubicBezTo>
                    <a:pt x="797396" y="5374"/>
                    <a:pt x="804826" y="8512"/>
                    <a:pt x="810281" y="14044"/>
                  </a:cubicBezTo>
                  <a:cubicBezTo>
                    <a:pt x="815736" y="19576"/>
                    <a:pt x="818770" y="27049"/>
                    <a:pt x="818716" y="34818"/>
                  </a:cubicBezTo>
                  <a:lnTo>
                    <a:pt x="812834" y="877367"/>
                  </a:lnTo>
                  <a:cubicBezTo>
                    <a:pt x="812780" y="885137"/>
                    <a:pt x="809641" y="892566"/>
                    <a:pt x="804109" y="898021"/>
                  </a:cubicBezTo>
                  <a:cubicBezTo>
                    <a:pt x="798577" y="903477"/>
                    <a:pt x="791105" y="906511"/>
                    <a:pt x="783336" y="906457"/>
                  </a:cubicBezTo>
                  <a:lnTo>
                    <a:pt x="29143" y="901191"/>
                  </a:lnTo>
                  <a:cubicBezTo>
                    <a:pt x="21374" y="901137"/>
                    <a:pt x="13944" y="897999"/>
                    <a:pt x="8489" y="892467"/>
                  </a:cubicBezTo>
                  <a:cubicBezTo>
                    <a:pt x="3034" y="886935"/>
                    <a:pt x="0" y="879462"/>
                    <a:pt x="54" y="871693"/>
                  </a:cubicBezTo>
                  <a:lnTo>
                    <a:pt x="5936" y="29144"/>
                  </a:lnTo>
                  <a:cubicBezTo>
                    <a:pt x="5990" y="21374"/>
                    <a:pt x="9129" y="13945"/>
                    <a:pt x="14661" y="8490"/>
                  </a:cubicBezTo>
                  <a:cubicBezTo>
                    <a:pt x="20193" y="3034"/>
                    <a:pt x="27665" y="0"/>
                    <a:pt x="35434" y="54"/>
                  </a:cubicBezTo>
                  <a:close/>
                </a:path>
              </a:pathLst>
            </a:custGeom>
            <a:blipFill>
              <a:blip r:embed="rId2"/>
              <a:stretch>
                <a:fillRect l="-5449" t="-81" r="-5383" b="-22"/>
              </a:stretch>
            </a:blipFill>
          </p:spPr>
        </p:sp>
      </p:grpSp>
      <p:sp>
        <p:nvSpPr>
          <p:cNvPr name="TextBox 8" id="8"/>
          <p:cNvSpPr txBox="true"/>
          <p:nvPr/>
        </p:nvSpPr>
        <p:spPr>
          <a:xfrm rot="0">
            <a:off x="298549" y="3150479"/>
            <a:ext cx="10580274" cy="6038083"/>
          </a:xfrm>
          <a:prstGeom prst="rect">
            <a:avLst/>
          </a:prstGeom>
        </p:spPr>
        <p:txBody>
          <a:bodyPr anchor="t" rtlCol="false" tIns="0" lIns="0" bIns="0" rIns="0">
            <a:spAutoFit/>
          </a:bodyPr>
          <a:lstStyle/>
          <a:p>
            <a:pPr algn="just">
              <a:lnSpc>
                <a:spcPts val="5703"/>
              </a:lnSpc>
            </a:pPr>
            <a:r>
              <a:rPr lang="en-US" sz="4073">
                <a:solidFill>
                  <a:srgbClr val="000000"/>
                </a:solidFill>
                <a:latin typeface="Proxima Nova 1"/>
              </a:rPr>
              <a:t>Bill Overview </a:t>
            </a:r>
          </a:p>
          <a:p>
            <a:pPr algn="just">
              <a:lnSpc>
                <a:spcPts val="3625"/>
              </a:lnSpc>
            </a:pPr>
            <a:r>
              <a:rPr lang="en-US" sz="2589">
                <a:solidFill>
                  <a:srgbClr val="000000"/>
                </a:solidFill>
                <a:latin typeface="Proxima Nova 2"/>
              </a:rPr>
              <a:t>This bill seeks to require state agencies to provide timely, culturally competent oral language services to all limited English proficiency individuals who seek to access services, programs, or activities relative to language access and inclusion. </a:t>
            </a:r>
          </a:p>
          <a:p>
            <a:pPr algn="just">
              <a:lnSpc>
                <a:spcPts val="3625"/>
              </a:lnSpc>
            </a:pPr>
          </a:p>
          <a:p>
            <a:pPr algn="just">
              <a:lnSpc>
                <a:spcPts val="5703"/>
              </a:lnSpc>
            </a:pPr>
            <a:r>
              <a:rPr lang="en-US" sz="4073">
                <a:solidFill>
                  <a:srgbClr val="000000"/>
                </a:solidFill>
                <a:latin typeface="Proxima Nova 1"/>
              </a:rPr>
              <a:t>Status</a:t>
            </a:r>
          </a:p>
          <a:p>
            <a:pPr algn="just" marL="559127" indent="-279564" lvl="1">
              <a:lnSpc>
                <a:spcPts val="3625"/>
              </a:lnSpc>
              <a:buFont typeface="Arial"/>
              <a:buChar char="•"/>
            </a:pPr>
            <a:r>
              <a:rPr lang="en-US" sz="2589">
                <a:solidFill>
                  <a:srgbClr val="000000"/>
                </a:solidFill>
                <a:latin typeface="Proxima Nova 2"/>
              </a:rPr>
              <a:t>Bill reported favorably by House and Senate</a:t>
            </a:r>
          </a:p>
          <a:p>
            <a:pPr algn="just" marL="559127" indent="-279564" lvl="1">
              <a:lnSpc>
                <a:spcPts val="3625"/>
              </a:lnSpc>
              <a:buFont typeface="Arial"/>
              <a:buChar char="•"/>
            </a:pPr>
            <a:r>
              <a:rPr lang="en-US" sz="2589">
                <a:solidFill>
                  <a:srgbClr val="000000"/>
                </a:solidFill>
                <a:latin typeface="Proxima Nova 2"/>
              </a:rPr>
              <a:t>Sent to Senate &amp; House Ways &amp; Means 10/30/2023</a:t>
            </a:r>
          </a:p>
          <a:p>
            <a:pPr algn="just">
              <a:lnSpc>
                <a:spcPts val="5703"/>
              </a:lnSpc>
            </a:pPr>
          </a:p>
          <a:p>
            <a:pPr algn="ctr">
              <a:lnSpc>
                <a:spcPts val="5703"/>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591068" cy="1791645"/>
            <a:chOff x="0" y="0"/>
            <a:chExt cx="4896413" cy="471874"/>
          </a:xfrm>
        </p:grpSpPr>
        <p:sp>
          <p:nvSpPr>
            <p:cNvPr name="Freeform 3" id="3"/>
            <p:cNvSpPr/>
            <p:nvPr/>
          </p:nvSpPr>
          <p:spPr>
            <a:xfrm flipH="false" flipV="false" rot="0">
              <a:off x="0" y="0"/>
              <a:ext cx="4896413" cy="471874"/>
            </a:xfrm>
            <a:custGeom>
              <a:avLst/>
              <a:gdLst/>
              <a:ahLst/>
              <a:cxnLst/>
              <a:rect r="r" b="b" t="t" l="l"/>
              <a:pathLst>
                <a:path h="471874" w="4896413">
                  <a:moveTo>
                    <a:pt x="0" y="0"/>
                  </a:moveTo>
                  <a:lnTo>
                    <a:pt x="4896413" y="0"/>
                  </a:lnTo>
                  <a:lnTo>
                    <a:pt x="4896413" y="471874"/>
                  </a:lnTo>
                  <a:lnTo>
                    <a:pt x="0" y="471874"/>
                  </a:lnTo>
                  <a:close/>
                </a:path>
              </a:pathLst>
            </a:custGeom>
            <a:solidFill>
              <a:srgbClr val="794788"/>
            </a:solidFill>
          </p:spPr>
        </p:sp>
        <p:sp>
          <p:nvSpPr>
            <p:cNvPr name="TextBox 4" id="4"/>
            <p:cNvSpPr txBox="true"/>
            <p:nvPr/>
          </p:nvSpPr>
          <p:spPr>
            <a:xfrm>
              <a:off x="0" y="-47625"/>
              <a:ext cx="4896413" cy="519499"/>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2145152" y="134295"/>
            <a:ext cx="14300765" cy="1657350"/>
          </a:xfrm>
          <a:prstGeom prst="rect">
            <a:avLst/>
          </a:prstGeom>
        </p:spPr>
        <p:txBody>
          <a:bodyPr anchor="t" rtlCol="false" tIns="0" lIns="0" bIns="0" rIns="0">
            <a:spAutoFit/>
          </a:bodyPr>
          <a:lstStyle/>
          <a:p>
            <a:pPr algn="ctr">
              <a:lnSpc>
                <a:spcPts val="6536"/>
              </a:lnSpc>
            </a:pPr>
            <a:r>
              <a:rPr lang="en-US" sz="5446">
                <a:solidFill>
                  <a:srgbClr val="EDE4F0"/>
                </a:solidFill>
                <a:latin typeface="Poppins Medium"/>
              </a:rPr>
              <a:t>An Act Relative to Medicaid coverage for doula services H.1240/S.782</a:t>
            </a:r>
          </a:p>
        </p:txBody>
      </p:sp>
      <p:grpSp>
        <p:nvGrpSpPr>
          <p:cNvPr name="Group 6" id="6"/>
          <p:cNvGrpSpPr/>
          <p:nvPr/>
        </p:nvGrpSpPr>
        <p:grpSpPr>
          <a:xfrm rot="0">
            <a:off x="11046214" y="2362786"/>
            <a:ext cx="6895514" cy="689551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25823" y="0"/>
                  </a:moveTo>
                  <a:lnTo>
                    <a:pt x="786977" y="0"/>
                  </a:lnTo>
                  <a:cubicBezTo>
                    <a:pt x="801239" y="0"/>
                    <a:pt x="812800" y="11561"/>
                    <a:pt x="812800" y="25823"/>
                  </a:cubicBezTo>
                  <a:lnTo>
                    <a:pt x="812800" y="786977"/>
                  </a:lnTo>
                  <a:cubicBezTo>
                    <a:pt x="812800" y="801239"/>
                    <a:pt x="801239" y="812800"/>
                    <a:pt x="786977" y="812800"/>
                  </a:cubicBezTo>
                  <a:lnTo>
                    <a:pt x="25823" y="812800"/>
                  </a:lnTo>
                  <a:cubicBezTo>
                    <a:pt x="11561" y="812800"/>
                    <a:pt x="0" y="801239"/>
                    <a:pt x="0" y="786977"/>
                  </a:cubicBezTo>
                  <a:lnTo>
                    <a:pt x="0" y="25823"/>
                  </a:lnTo>
                  <a:cubicBezTo>
                    <a:pt x="0" y="11561"/>
                    <a:pt x="11561" y="0"/>
                    <a:pt x="25823" y="0"/>
                  </a:cubicBezTo>
                  <a:close/>
                </a:path>
              </a:pathLst>
            </a:custGeom>
            <a:blipFill>
              <a:blip r:embed="rId2"/>
              <a:stretch>
                <a:fillRect l="0" t="-672" r="0" b="-672"/>
              </a:stretch>
            </a:blipFill>
          </p:spPr>
        </p:sp>
      </p:grpSp>
      <p:sp>
        <p:nvSpPr>
          <p:cNvPr name="TextBox 8" id="8"/>
          <p:cNvSpPr txBox="true"/>
          <p:nvPr/>
        </p:nvSpPr>
        <p:spPr>
          <a:xfrm rot="0">
            <a:off x="575597" y="2142809"/>
            <a:ext cx="10079796" cy="7532559"/>
          </a:xfrm>
          <a:prstGeom prst="rect">
            <a:avLst/>
          </a:prstGeom>
        </p:spPr>
        <p:txBody>
          <a:bodyPr anchor="t" rtlCol="false" tIns="0" lIns="0" bIns="0" rIns="0">
            <a:spAutoFit/>
          </a:bodyPr>
          <a:lstStyle/>
          <a:p>
            <a:pPr algn="just">
              <a:lnSpc>
                <a:spcPts val="5460"/>
              </a:lnSpc>
            </a:pPr>
            <a:r>
              <a:rPr lang="en-US" sz="3900">
                <a:solidFill>
                  <a:srgbClr val="000000"/>
                </a:solidFill>
                <a:latin typeface="Proxima Nova 1"/>
              </a:rPr>
              <a:t>Bill Overview </a:t>
            </a:r>
          </a:p>
          <a:p>
            <a:pPr algn="just" marL="535339" indent="-267669" lvl="1">
              <a:lnSpc>
                <a:spcPts val="3471"/>
              </a:lnSpc>
              <a:buFont typeface="Arial"/>
              <a:buChar char="•"/>
            </a:pPr>
            <a:r>
              <a:rPr lang="en-US" sz="2479">
                <a:solidFill>
                  <a:srgbClr val="000000"/>
                </a:solidFill>
                <a:latin typeface="Proxima Nova 2"/>
              </a:rPr>
              <a:t>The proposed bill will ensure that doula services are covered by Medicare and MassHealth. It will create a registry of doulas in order to regulate reimbursements and standardize competencies. The bill will also create a commission made up of doulas and members of communities with worse maternal health outcomes including members of the LGBTQ+ community, those dependent on MassHealth, and those who have experienced maternal or sexual trauma.</a:t>
            </a:r>
          </a:p>
          <a:p>
            <a:pPr algn="just">
              <a:lnSpc>
                <a:spcPts val="3471"/>
              </a:lnSpc>
            </a:pPr>
          </a:p>
          <a:p>
            <a:pPr algn="just">
              <a:lnSpc>
                <a:spcPts val="5460"/>
              </a:lnSpc>
            </a:pPr>
            <a:r>
              <a:rPr lang="en-US" sz="3900">
                <a:solidFill>
                  <a:srgbClr val="000000"/>
                </a:solidFill>
                <a:latin typeface="Proxima Nova 1"/>
              </a:rPr>
              <a:t>Status</a:t>
            </a:r>
          </a:p>
          <a:p>
            <a:pPr algn="just" marL="535339" indent="-267669" lvl="1">
              <a:lnSpc>
                <a:spcPts val="3471"/>
              </a:lnSpc>
              <a:buFont typeface="Arial"/>
              <a:buChar char="•"/>
            </a:pPr>
            <a:r>
              <a:rPr lang="en-US" sz="2479">
                <a:solidFill>
                  <a:srgbClr val="000000"/>
                </a:solidFill>
                <a:latin typeface="Proxima Nova 2"/>
              </a:rPr>
              <a:t>Bill reported favorably by the committee and referred to Senate Ways &amp; Means 4/8/2024</a:t>
            </a:r>
          </a:p>
          <a:p>
            <a:pPr algn="just">
              <a:lnSpc>
                <a:spcPts val="5460"/>
              </a:lnSpc>
            </a:pPr>
            <a:r>
              <a:rPr lang="en-US" sz="3900">
                <a:solidFill>
                  <a:srgbClr val="000000"/>
                </a:solidFill>
                <a:latin typeface="Proxima Nova 1"/>
              </a:rPr>
              <a:t>   </a:t>
            </a:r>
          </a:p>
          <a:p>
            <a:pPr algn="ctr">
              <a:lnSpc>
                <a:spcPts val="5460"/>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591068" cy="1791645"/>
            <a:chOff x="0" y="0"/>
            <a:chExt cx="4896413" cy="471874"/>
          </a:xfrm>
        </p:grpSpPr>
        <p:sp>
          <p:nvSpPr>
            <p:cNvPr name="Freeform 3" id="3"/>
            <p:cNvSpPr/>
            <p:nvPr/>
          </p:nvSpPr>
          <p:spPr>
            <a:xfrm flipH="false" flipV="false" rot="0">
              <a:off x="0" y="0"/>
              <a:ext cx="4896413" cy="471874"/>
            </a:xfrm>
            <a:custGeom>
              <a:avLst/>
              <a:gdLst/>
              <a:ahLst/>
              <a:cxnLst/>
              <a:rect r="r" b="b" t="t" l="l"/>
              <a:pathLst>
                <a:path h="471874" w="4896413">
                  <a:moveTo>
                    <a:pt x="0" y="0"/>
                  </a:moveTo>
                  <a:lnTo>
                    <a:pt x="4896413" y="0"/>
                  </a:lnTo>
                  <a:lnTo>
                    <a:pt x="4896413" y="471874"/>
                  </a:lnTo>
                  <a:lnTo>
                    <a:pt x="0" y="471874"/>
                  </a:lnTo>
                  <a:close/>
                </a:path>
              </a:pathLst>
            </a:custGeom>
            <a:solidFill>
              <a:srgbClr val="794788"/>
            </a:solidFill>
          </p:spPr>
        </p:sp>
        <p:sp>
          <p:nvSpPr>
            <p:cNvPr name="TextBox 4" id="4"/>
            <p:cNvSpPr txBox="true"/>
            <p:nvPr/>
          </p:nvSpPr>
          <p:spPr>
            <a:xfrm>
              <a:off x="0" y="-47625"/>
              <a:ext cx="4896413" cy="519499"/>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323873" y="2387528"/>
            <a:ext cx="10661444" cy="7366854"/>
          </a:xfrm>
          <a:prstGeom prst="rect">
            <a:avLst/>
          </a:prstGeom>
        </p:spPr>
        <p:txBody>
          <a:bodyPr anchor="t" rtlCol="false" tIns="0" lIns="0" bIns="0" rIns="0">
            <a:spAutoFit/>
          </a:bodyPr>
          <a:lstStyle/>
          <a:p>
            <a:pPr algn="just">
              <a:lnSpc>
                <a:spcPts val="6471"/>
              </a:lnSpc>
            </a:pPr>
            <a:r>
              <a:rPr lang="en-US" sz="4622">
                <a:solidFill>
                  <a:srgbClr val="000000"/>
                </a:solidFill>
                <a:latin typeface="Proxima Nova 1"/>
              </a:rPr>
              <a:t>Bill Overview </a:t>
            </a:r>
          </a:p>
          <a:p>
            <a:pPr algn="just" marL="634411" indent="-317205" lvl="1">
              <a:lnSpc>
                <a:spcPts val="4113"/>
              </a:lnSpc>
              <a:buFont typeface="Arial"/>
              <a:buChar char="•"/>
            </a:pPr>
            <a:r>
              <a:rPr lang="en-US" sz="2938">
                <a:solidFill>
                  <a:srgbClr val="000000"/>
                </a:solidFill>
                <a:latin typeface="Proxima Nova 2"/>
              </a:rPr>
              <a:t>This bill would specify that expenses for childcare during campaigning would not be considered “personal use” expenses allowing campaign funds to be used, defined as both casual and professional services and any cost directly related to childcare that occurs due to campaigning. </a:t>
            </a:r>
          </a:p>
          <a:p>
            <a:pPr algn="just">
              <a:lnSpc>
                <a:spcPts val="4113"/>
              </a:lnSpc>
            </a:pPr>
          </a:p>
          <a:p>
            <a:pPr algn="just">
              <a:lnSpc>
                <a:spcPts val="6471"/>
              </a:lnSpc>
            </a:pPr>
            <a:r>
              <a:rPr lang="en-US" sz="4622">
                <a:solidFill>
                  <a:srgbClr val="000000"/>
                </a:solidFill>
                <a:latin typeface="Proxima Nova 1"/>
              </a:rPr>
              <a:t>Status</a:t>
            </a:r>
          </a:p>
          <a:p>
            <a:pPr algn="just" marL="634411" indent="-317205" lvl="1">
              <a:lnSpc>
                <a:spcPts val="4113"/>
              </a:lnSpc>
              <a:buFont typeface="Arial"/>
              <a:buChar char="•"/>
            </a:pPr>
            <a:r>
              <a:rPr lang="en-US" sz="2938">
                <a:solidFill>
                  <a:srgbClr val="000000"/>
                </a:solidFill>
                <a:latin typeface="Proxima Nova 2"/>
              </a:rPr>
              <a:t>House Accompanied S145 9/28/2023</a:t>
            </a:r>
          </a:p>
          <a:p>
            <a:pPr algn="just" marL="634411" indent="-317205" lvl="1">
              <a:lnSpc>
                <a:spcPts val="4113"/>
              </a:lnSpc>
              <a:buFont typeface="Arial"/>
              <a:buChar char="•"/>
            </a:pPr>
            <a:r>
              <a:rPr lang="en-US" sz="2938">
                <a:solidFill>
                  <a:srgbClr val="000000"/>
                </a:solidFill>
                <a:latin typeface="Proxima Nova 2"/>
              </a:rPr>
              <a:t>Senate Concurred 4/11/2024</a:t>
            </a:r>
          </a:p>
          <a:p>
            <a:pPr algn="just">
              <a:lnSpc>
                <a:spcPts val="6471"/>
              </a:lnSpc>
            </a:pPr>
          </a:p>
          <a:p>
            <a:pPr algn="ctr">
              <a:lnSpc>
                <a:spcPts val="6471"/>
              </a:lnSpc>
              <a:spcBef>
                <a:spcPct val="0"/>
              </a:spcBef>
            </a:pPr>
          </a:p>
        </p:txBody>
      </p:sp>
      <p:sp>
        <p:nvSpPr>
          <p:cNvPr name="Freeform 6" id="6"/>
          <p:cNvSpPr/>
          <p:nvPr/>
        </p:nvSpPr>
        <p:spPr>
          <a:xfrm flipH="false" flipV="false" rot="0">
            <a:off x="11110207" y="1866705"/>
            <a:ext cx="6149093" cy="7887676"/>
          </a:xfrm>
          <a:custGeom>
            <a:avLst/>
            <a:gdLst/>
            <a:ahLst/>
            <a:cxnLst/>
            <a:rect r="r" b="b" t="t" l="l"/>
            <a:pathLst>
              <a:path h="7887676" w="6149093">
                <a:moveTo>
                  <a:pt x="0" y="0"/>
                </a:moveTo>
                <a:lnTo>
                  <a:pt x="6149093" y="0"/>
                </a:lnTo>
                <a:lnTo>
                  <a:pt x="6149093" y="7887676"/>
                </a:lnTo>
                <a:lnTo>
                  <a:pt x="0" y="7887676"/>
                </a:lnTo>
                <a:lnTo>
                  <a:pt x="0" y="0"/>
                </a:lnTo>
                <a:close/>
              </a:path>
            </a:pathLst>
          </a:custGeom>
          <a:blipFill>
            <a:blip r:embed="rId2"/>
            <a:stretch>
              <a:fillRect l="0" t="0" r="0" b="0"/>
            </a:stretch>
          </a:blipFill>
        </p:spPr>
      </p:sp>
      <p:sp>
        <p:nvSpPr>
          <p:cNvPr name="TextBox 7" id="7"/>
          <p:cNvSpPr txBox="true"/>
          <p:nvPr/>
        </p:nvSpPr>
        <p:spPr>
          <a:xfrm rot="0">
            <a:off x="2958535" y="200025"/>
            <a:ext cx="12370929" cy="1657350"/>
          </a:xfrm>
          <a:prstGeom prst="rect">
            <a:avLst/>
          </a:prstGeom>
        </p:spPr>
        <p:txBody>
          <a:bodyPr anchor="t" rtlCol="false" tIns="0" lIns="0" bIns="0" rIns="0">
            <a:spAutoFit/>
          </a:bodyPr>
          <a:lstStyle/>
          <a:p>
            <a:pPr algn="ctr">
              <a:lnSpc>
                <a:spcPts val="6536"/>
              </a:lnSpc>
            </a:pPr>
            <a:r>
              <a:rPr lang="en-US" sz="5446">
                <a:solidFill>
                  <a:srgbClr val="EDE4F0"/>
                </a:solidFill>
                <a:latin typeface="Poppins Medium"/>
              </a:rPr>
              <a:t>An Act supporting parents running for public office (PRO) H.669/S.422</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591068" cy="1791645"/>
            <a:chOff x="0" y="0"/>
            <a:chExt cx="4896413" cy="471874"/>
          </a:xfrm>
        </p:grpSpPr>
        <p:sp>
          <p:nvSpPr>
            <p:cNvPr name="Freeform 3" id="3"/>
            <p:cNvSpPr/>
            <p:nvPr/>
          </p:nvSpPr>
          <p:spPr>
            <a:xfrm flipH="false" flipV="false" rot="0">
              <a:off x="0" y="0"/>
              <a:ext cx="4896413" cy="471874"/>
            </a:xfrm>
            <a:custGeom>
              <a:avLst/>
              <a:gdLst/>
              <a:ahLst/>
              <a:cxnLst/>
              <a:rect r="r" b="b" t="t" l="l"/>
              <a:pathLst>
                <a:path h="471874" w="4896413">
                  <a:moveTo>
                    <a:pt x="0" y="0"/>
                  </a:moveTo>
                  <a:lnTo>
                    <a:pt x="4896413" y="0"/>
                  </a:lnTo>
                  <a:lnTo>
                    <a:pt x="4896413" y="471874"/>
                  </a:lnTo>
                  <a:lnTo>
                    <a:pt x="0" y="471874"/>
                  </a:lnTo>
                  <a:close/>
                </a:path>
              </a:pathLst>
            </a:custGeom>
            <a:solidFill>
              <a:srgbClr val="794788"/>
            </a:solidFill>
          </p:spPr>
        </p:sp>
        <p:sp>
          <p:nvSpPr>
            <p:cNvPr name="TextBox 4" id="4"/>
            <p:cNvSpPr txBox="true"/>
            <p:nvPr/>
          </p:nvSpPr>
          <p:spPr>
            <a:xfrm>
              <a:off x="0" y="-47625"/>
              <a:ext cx="4896413" cy="519499"/>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1510328" y="1944645"/>
            <a:ext cx="6777672" cy="3697484"/>
          </a:xfrm>
          <a:custGeom>
            <a:avLst/>
            <a:gdLst/>
            <a:ahLst/>
            <a:cxnLst/>
            <a:rect r="r" b="b" t="t" l="l"/>
            <a:pathLst>
              <a:path h="3697484" w="6777672">
                <a:moveTo>
                  <a:pt x="0" y="0"/>
                </a:moveTo>
                <a:lnTo>
                  <a:pt x="6777672" y="0"/>
                </a:lnTo>
                <a:lnTo>
                  <a:pt x="6777672" y="3697484"/>
                </a:lnTo>
                <a:lnTo>
                  <a:pt x="0" y="3697484"/>
                </a:lnTo>
                <a:lnTo>
                  <a:pt x="0" y="0"/>
                </a:lnTo>
                <a:close/>
              </a:path>
            </a:pathLst>
          </a:custGeom>
          <a:blipFill>
            <a:blip r:embed="rId2"/>
            <a:stretch>
              <a:fillRect l="-32519" t="0" r="-31306" b="0"/>
            </a:stretch>
          </a:blipFill>
        </p:spPr>
      </p:sp>
      <p:sp>
        <p:nvSpPr>
          <p:cNvPr name="TextBox 6" id="6"/>
          <p:cNvSpPr txBox="true"/>
          <p:nvPr/>
        </p:nvSpPr>
        <p:spPr>
          <a:xfrm rot="0">
            <a:off x="1515737" y="67148"/>
            <a:ext cx="15256527" cy="1657350"/>
          </a:xfrm>
          <a:prstGeom prst="rect">
            <a:avLst/>
          </a:prstGeom>
        </p:spPr>
        <p:txBody>
          <a:bodyPr anchor="t" rtlCol="false" tIns="0" lIns="0" bIns="0" rIns="0">
            <a:spAutoFit/>
          </a:bodyPr>
          <a:lstStyle/>
          <a:p>
            <a:pPr algn="ctr">
              <a:lnSpc>
                <a:spcPts val="6536"/>
              </a:lnSpc>
            </a:pPr>
            <a:r>
              <a:rPr lang="en-US" sz="5446">
                <a:solidFill>
                  <a:srgbClr val="EDE4F0"/>
                </a:solidFill>
                <a:latin typeface="Poppins Medium"/>
              </a:rPr>
              <a:t>An Act to increase access to disposable menstrual products (I AM) H.534/S.2491</a:t>
            </a:r>
          </a:p>
        </p:txBody>
      </p:sp>
      <p:sp>
        <p:nvSpPr>
          <p:cNvPr name="TextBox 7" id="7"/>
          <p:cNvSpPr txBox="true"/>
          <p:nvPr/>
        </p:nvSpPr>
        <p:spPr>
          <a:xfrm rot="0">
            <a:off x="466350" y="2408413"/>
            <a:ext cx="10202945" cy="7550651"/>
          </a:xfrm>
          <a:prstGeom prst="rect">
            <a:avLst/>
          </a:prstGeom>
        </p:spPr>
        <p:txBody>
          <a:bodyPr anchor="t" rtlCol="false" tIns="0" lIns="0" bIns="0" rIns="0">
            <a:spAutoFit/>
          </a:bodyPr>
          <a:lstStyle/>
          <a:p>
            <a:pPr algn="just">
              <a:lnSpc>
                <a:spcPts val="6447"/>
              </a:lnSpc>
            </a:pPr>
            <a:r>
              <a:rPr lang="en-US" sz="4605">
                <a:solidFill>
                  <a:srgbClr val="000000"/>
                </a:solidFill>
                <a:latin typeface="Proxima Nova 1"/>
              </a:rPr>
              <a:t>Bill Overview </a:t>
            </a:r>
          </a:p>
          <a:p>
            <a:pPr algn="l" marL="632077" indent="-316039" lvl="1">
              <a:lnSpc>
                <a:spcPts val="4098"/>
              </a:lnSpc>
              <a:buFont typeface="Arial"/>
              <a:buChar char="•"/>
            </a:pPr>
            <a:r>
              <a:rPr lang="en-US" sz="2927">
                <a:solidFill>
                  <a:srgbClr val="000000"/>
                </a:solidFill>
                <a:latin typeface="Proxima Nova 2"/>
              </a:rPr>
              <a:t>The I AM Bill, championed by lead sponsors Senator Jehlen, Representative Livingstone and Representative Barber, would ensure access to free menstrual products to all menstruating individuals in public schools, homeless shelters and incarcerated facilities. The bill also contains language to ensure the products are truly accessible without stigmatizing the individual seeking them.</a:t>
            </a:r>
          </a:p>
          <a:p>
            <a:pPr algn="just">
              <a:lnSpc>
                <a:spcPts val="6447"/>
              </a:lnSpc>
            </a:pPr>
            <a:r>
              <a:rPr lang="en-US" sz="4605">
                <a:solidFill>
                  <a:srgbClr val="000000"/>
                </a:solidFill>
                <a:latin typeface="Proxima Nova 1"/>
              </a:rPr>
              <a:t>Status</a:t>
            </a:r>
          </a:p>
          <a:p>
            <a:pPr algn="just" marL="632077" indent="-316039" lvl="1">
              <a:lnSpc>
                <a:spcPts val="4098"/>
              </a:lnSpc>
              <a:buFont typeface="Arial"/>
              <a:buChar char="•"/>
            </a:pPr>
            <a:r>
              <a:rPr lang="en-US" sz="2927">
                <a:solidFill>
                  <a:srgbClr val="000000"/>
                </a:solidFill>
                <a:latin typeface="Proxima Nova 2"/>
              </a:rPr>
              <a:t>House-Concurred 3/4/2024</a:t>
            </a:r>
          </a:p>
          <a:p>
            <a:pPr algn="just" marL="632077" indent="-316039" lvl="1">
              <a:lnSpc>
                <a:spcPts val="4098"/>
              </a:lnSpc>
              <a:buFont typeface="Arial"/>
              <a:buChar char="•"/>
            </a:pPr>
            <a:r>
              <a:rPr lang="en-US" sz="2927">
                <a:solidFill>
                  <a:srgbClr val="000000"/>
                </a:solidFill>
                <a:latin typeface="Proxima Nova 2"/>
              </a:rPr>
              <a:t>Senate-Bill reported favorably by the committee and referred to Senate Ways &amp; Means 9/28/2023</a:t>
            </a:r>
          </a:p>
          <a:p>
            <a:pPr algn="just">
              <a:lnSpc>
                <a:spcPts val="6447"/>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65673" y="2213975"/>
            <a:ext cx="14882978" cy="7564155"/>
            <a:chOff x="0" y="0"/>
            <a:chExt cx="3919797" cy="1992205"/>
          </a:xfrm>
        </p:grpSpPr>
        <p:sp>
          <p:nvSpPr>
            <p:cNvPr name="Freeform 3" id="3"/>
            <p:cNvSpPr/>
            <p:nvPr/>
          </p:nvSpPr>
          <p:spPr>
            <a:xfrm flipH="false" flipV="false" rot="0">
              <a:off x="0" y="0"/>
              <a:ext cx="3919797" cy="1992205"/>
            </a:xfrm>
            <a:custGeom>
              <a:avLst/>
              <a:gdLst/>
              <a:ahLst/>
              <a:cxnLst/>
              <a:rect r="r" b="b" t="t" l="l"/>
              <a:pathLst>
                <a:path h="1992205" w="3919797">
                  <a:moveTo>
                    <a:pt x="0" y="0"/>
                  </a:moveTo>
                  <a:lnTo>
                    <a:pt x="3919797" y="0"/>
                  </a:lnTo>
                  <a:lnTo>
                    <a:pt x="3919797" y="1992205"/>
                  </a:lnTo>
                  <a:lnTo>
                    <a:pt x="0" y="1992205"/>
                  </a:lnTo>
                  <a:close/>
                </a:path>
              </a:pathLst>
            </a:custGeom>
            <a:solidFill>
              <a:srgbClr val="794788"/>
            </a:solidFill>
          </p:spPr>
        </p:sp>
        <p:sp>
          <p:nvSpPr>
            <p:cNvPr name="TextBox 4" id="4"/>
            <p:cNvSpPr txBox="true"/>
            <p:nvPr/>
          </p:nvSpPr>
          <p:spPr>
            <a:xfrm>
              <a:off x="0" y="-47625"/>
              <a:ext cx="3919797" cy="2039830"/>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alphaModFix amt="24000"/>
            </a:blip>
            <a:stretch>
              <a:fillRect l="0" t="0" r="0" b="0"/>
            </a:stretch>
          </a:blipFill>
        </p:spPr>
      </p:sp>
      <p:sp>
        <p:nvSpPr>
          <p:cNvPr name="TextBox 6" id="6"/>
          <p:cNvSpPr txBox="true"/>
          <p:nvPr/>
        </p:nvSpPr>
        <p:spPr>
          <a:xfrm rot="0">
            <a:off x="2849283" y="3888486"/>
            <a:ext cx="10695214" cy="3815084"/>
          </a:xfrm>
          <a:prstGeom prst="rect">
            <a:avLst/>
          </a:prstGeom>
        </p:spPr>
        <p:txBody>
          <a:bodyPr anchor="t" rtlCol="false" tIns="0" lIns="0" bIns="0" rIns="0">
            <a:spAutoFit/>
          </a:bodyPr>
          <a:lstStyle/>
          <a:p>
            <a:pPr algn="ctr">
              <a:lnSpc>
                <a:spcPts val="10399"/>
              </a:lnSpc>
            </a:pPr>
            <a:r>
              <a:rPr lang="en-US" sz="5199">
                <a:solidFill>
                  <a:srgbClr val="FFFFFF"/>
                </a:solidFill>
                <a:latin typeface="Proxima Nova 2"/>
              </a:rPr>
              <a:t>Additional information on our </a:t>
            </a:r>
          </a:p>
          <a:p>
            <a:pPr algn="ctr">
              <a:lnSpc>
                <a:spcPts val="10399"/>
              </a:lnSpc>
            </a:pPr>
            <a:r>
              <a:rPr lang="en-US" sz="5199">
                <a:solidFill>
                  <a:srgbClr val="FFFFFF"/>
                </a:solidFill>
                <a:latin typeface="Proxima Nova 2"/>
              </a:rPr>
              <a:t>2023-2024 legislative priorities </a:t>
            </a:r>
          </a:p>
          <a:p>
            <a:pPr algn="ctr">
              <a:lnSpc>
                <a:spcPts val="10399"/>
              </a:lnSpc>
            </a:pPr>
            <a:r>
              <a:rPr lang="en-US" sz="5199">
                <a:solidFill>
                  <a:srgbClr val="FFFFFF"/>
                </a:solidFill>
                <a:latin typeface="Proxima Nova 2"/>
              </a:rPr>
              <a:t>can be found at masscsw.org.</a:t>
            </a:r>
          </a:p>
        </p:txBody>
      </p:sp>
      <p:sp>
        <p:nvSpPr>
          <p:cNvPr name="Freeform 7" id="7"/>
          <p:cNvSpPr/>
          <p:nvPr/>
        </p:nvSpPr>
        <p:spPr>
          <a:xfrm flipH="false" flipV="false" rot="0">
            <a:off x="15278214" y="-327160"/>
            <a:ext cx="2395247" cy="4555626"/>
          </a:xfrm>
          <a:custGeom>
            <a:avLst/>
            <a:gdLst/>
            <a:ahLst/>
            <a:cxnLst/>
            <a:rect r="r" b="b" t="t" l="l"/>
            <a:pathLst>
              <a:path h="4555626" w="2395247">
                <a:moveTo>
                  <a:pt x="0" y="0"/>
                </a:moveTo>
                <a:lnTo>
                  <a:pt x="2395246" y="0"/>
                </a:lnTo>
                <a:lnTo>
                  <a:pt x="2395246" y="4555626"/>
                </a:lnTo>
                <a:lnTo>
                  <a:pt x="0" y="4555626"/>
                </a:lnTo>
                <a:lnTo>
                  <a:pt x="0" y="0"/>
                </a:lnTo>
                <a:close/>
              </a:path>
            </a:pathLst>
          </a:custGeom>
          <a:blipFill>
            <a:blip r:embed="rId3"/>
            <a:stretch>
              <a:fillRect l="0" t="0" r="0" b="0"/>
            </a:stretch>
          </a:blipFill>
        </p:spPr>
      </p:sp>
      <p:sp>
        <p:nvSpPr>
          <p:cNvPr name="TextBox 8" id="8"/>
          <p:cNvSpPr txBox="true"/>
          <p:nvPr/>
        </p:nvSpPr>
        <p:spPr>
          <a:xfrm rot="0">
            <a:off x="765673" y="425049"/>
            <a:ext cx="12778823" cy="1228725"/>
          </a:xfrm>
          <a:prstGeom prst="rect">
            <a:avLst/>
          </a:prstGeom>
        </p:spPr>
        <p:txBody>
          <a:bodyPr anchor="t" rtlCol="false" tIns="0" lIns="0" bIns="0" rIns="0">
            <a:spAutoFit/>
          </a:bodyPr>
          <a:lstStyle/>
          <a:p>
            <a:pPr algn="l" marL="0" indent="0" lvl="0">
              <a:lnSpc>
                <a:spcPts val="9600"/>
              </a:lnSpc>
              <a:spcBef>
                <a:spcPct val="0"/>
              </a:spcBef>
            </a:pPr>
            <a:r>
              <a:rPr lang="en-US" sz="8000">
                <a:solidFill>
                  <a:srgbClr val="794788"/>
                </a:solidFill>
                <a:latin typeface="Poppins Medium Bold"/>
              </a:rPr>
              <a:t>Legislative Advocacy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779934" cy="10442814"/>
            <a:chOff x="0" y="0"/>
            <a:chExt cx="1785662" cy="2750371"/>
          </a:xfrm>
        </p:grpSpPr>
        <p:sp>
          <p:nvSpPr>
            <p:cNvPr name="Freeform 3" id="3"/>
            <p:cNvSpPr/>
            <p:nvPr/>
          </p:nvSpPr>
          <p:spPr>
            <a:xfrm flipH="false" flipV="false" rot="0">
              <a:off x="0" y="0"/>
              <a:ext cx="1785662" cy="2750371"/>
            </a:xfrm>
            <a:custGeom>
              <a:avLst/>
              <a:gdLst/>
              <a:ahLst/>
              <a:cxnLst/>
              <a:rect r="r" b="b" t="t" l="l"/>
              <a:pathLst>
                <a:path h="2750371" w="1785662">
                  <a:moveTo>
                    <a:pt x="0" y="0"/>
                  </a:moveTo>
                  <a:lnTo>
                    <a:pt x="1785662" y="0"/>
                  </a:lnTo>
                  <a:lnTo>
                    <a:pt x="1785662" y="2750371"/>
                  </a:lnTo>
                  <a:lnTo>
                    <a:pt x="0" y="2750371"/>
                  </a:lnTo>
                  <a:close/>
                </a:path>
              </a:pathLst>
            </a:custGeom>
            <a:solidFill>
              <a:srgbClr val="794788"/>
            </a:solidFill>
          </p:spPr>
        </p:sp>
        <p:sp>
          <p:nvSpPr>
            <p:cNvPr name="TextBox 4" id="4"/>
            <p:cNvSpPr txBox="true"/>
            <p:nvPr/>
          </p:nvSpPr>
          <p:spPr>
            <a:xfrm>
              <a:off x="0" y="-47625"/>
              <a:ext cx="1785662" cy="27979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1719485" y="1990618"/>
            <a:ext cx="2669477" cy="4114800"/>
          </a:xfrm>
          <a:custGeom>
            <a:avLst/>
            <a:gdLst/>
            <a:ahLst/>
            <a:cxnLst/>
            <a:rect r="r" b="b" t="t" l="l"/>
            <a:pathLst>
              <a:path h="4114800" w="2669477">
                <a:moveTo>
                  <a:pt x="0" y="0"/>
                </a:moveTo>
                <a:lnTo>
                  <a:pt x="2669476" y="0"/>
                </a:lnTo>
                <a:lnTo>
                  <a:pt x="26694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543828" y="4114162"/>
            <a:ext cx="3692277" cy="1038227"/>
          </a:xfrm>
          <a:prstGeom prst="rect">
            <a:avLst/>
          </a:prstGeom>
        </p:spPr>
        <p:txBody>
          <a:bodyPr anchor="t" rtlCol="false" tIns="0" lIns="0" bIns="0" rIns="0">
            <a:spAutoFit/>
          </a:bodyPr>
          <a:lstStyle/>
          <a:p>
            <a:pPr algn="ctr">
              <a:lnSpc>
                <a:spcPts val="8399"/>
              </a:lnSpc>
            </a:pPr>
            <a:r>
              <a:rPr lang="en-US" sz="5999">
                <a:solidFill>
                  <a:srgbClr val="FFFFFF"/>
                </a:solidFill>
                <a:latin typeface="Karma Medium"/>
              </a:rPr>
              <a:t>Questions?</a:t>
            </a:r>
          </a:p>
        </p:txBody>
      </p:sp>
      <p:sp>
        <p:nvSpPr>
          <p:cNvPr name="TextBox 7" id="7"/>
          <p:cNvSpPr txBox="true"/>
          <p:nvPr/>
        </p:nvSpPr>
        <p:spPr>
          <a:xfrm rot="0">
            <a:off x="7741950" y="6565274"/>
            <a:ext cx="10120001" cy="537845"/>
          </a:xfrm>
          <a:prstGeom prst="rect">
            <a:avLst/>
          </a:prstGeom>
        </p:spPr>
        <p:txBody>
          <a:bodyPr anchor="t" rtlCol="false" tIns="0" lIns="0" bIns="0" rIns="0">
            <a:spAutoFit/>
          </a:bodyPr>
          <a:lstStyle/>
          <a:p>
            <a:pPr algn="ctr">
              <a:lnSpc>
                <a:spcPts val="4480"/>
              </a:lnSpc>
            </a:pPr>
            <a:r>
              <a:rPr lang="en-US" sz="3200">
                <a:solidFill>
                  <a:srgbClr val="000000"/>
                </a:solidFill>
                <a:latin typeface="Karma"/>
              </a:rPr>
              <a:t>Add your questions to the chat!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779934" cy="10442814"/>
            <a:chOff x="0" y="0"/>
            <a:chExt cx="1785662" cy="2750371"/>
          </a:xfrm>
        </p:grpSpPr>
        <p:sp>
          <p:nvSpPr>
            <p:cNvPr name="Freeform 3" id="3"/>
            <p:cNvSpPr/>
            <p:nvPr/>
          </p:nvSpPr>
          <p:spPr>
            <a:xfrm flipH="false" flipV="false" rot="0">
              <a:off x="0" y="0"/>
              <a:ext cx="1785662" cy="2750371"/>
            </a:xfrm>
            <a:custGeom>
              <a:avLst/>
              <a:gdLst/>
              <a:ahLst/>
              <a:cxnLst/>
              <a:rect r="r" b="b" t="t" l="l"/>
              <a:pathLst>
                <a:path h="2750371" w="1785662">
                  <a:moveTo>
                    <a:pt x="0" y="0"/>
                  </a:moveTo>
                  <a:lnTo>
                    <a:pt x="1785662" y="0"/>
                  </a:lnTo>
                  <a:lnTo>
                    <a:pt x="1785662" y="2750371"/>
                  </a:lnTo>
                  <a:lnTo>
                    <a:pt x="0" y="2750371"/>
                  </a:lnTo>
                  <a:close/>
                </a:path>
              </a:pathLst>
            </a:custGeom>
            <a:solidFill>
              <a:srgbClr val="794788"/>
            </a:solidFill>
          </p:spPr>
        </p:sp>
        <p:sp>
          <p:nvSpPr>
            <p:cNvPr name="TextBox 4" id="4"/>
            <p:cNvSpPr txBox="true"/>
            <p:nvPr/>
          </p:nvSpPr>
          <p:spPr>
            <a:xfrm>
              <a:off x="0" y="-47625"/>
              <a:ext cx="1785662" cy="27979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0026369" y="2020950"/>
            <a:ext cx="5551164" cy="4114800"/>
          </a:xfrm>
          <a:custGeom>
            <a:avLst/>
            <a:gdLst/>
            <a:ahLst/>
            <a:cxnLst/>
            <a:rect r="r" b="b" t="t" l="l"/>
            <a:pathLst>
              <a:path h="4114800" w="5551164">
                <a:moveTo>
                  <a:pt x="0" y="0"/>
                </a:moveTo>
                <a:lnTo>
                  <a:pt x="5551163" y="0"/>
                </a:lnTo>
                <a:lnTo>
                  <a:pt x="55511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23219" y="4292552"/>
            <a:ext cx="4659743" cy="4659743"/>
          </a:xfrm>
          <a:custGeom>
            <a:avLst/>
            <a:gdLst/>
            <a:ahLst/>
            <a:cxnLst/>
            <a:rect r="r" b="b" t="t" l="l"/>
            <a:pathLst>
              <a:path h="4659743" w="4659743">
                <a:moveTo>
                  <a:pt x="0" y="0"/>
                </a:moveTo>
                <a:lnTo>
                  <a:pt x="4659743" y="0"/>
                </a:lnTo>
                <a:lnTo>
                  <a:pt x="4659743" y="4659743"/>
                </a:lnTo>
                <a:lnTo>
                  <a:pt x="0" y="4659743"/>
                </a:lnTo>
                <a:lnTo>
                  <a:pt x="0" y="0"/>
                </a:lnTo>
                <a:close/>
              </a:path>
            </a:pathLst>
          </a:custGeom>
          <a:blipFill>
            <a:blip r:embed="rId4"/>
            <a:stretch>
              <a:fillRect l="0" t="0" r="0" b="0"/>
            </a:stretch>
          </a:blipFill>
        </p:spPr>
      </p:sp>
      <p:sp>
        <p:nvSpPr>
          <p:cNvPr name="TextBox 7" id="7"/>
          <p:cNvSpPr txBox="true"/>
          <p:nvPr/>
        </p:nvSpPr>
        <p:spPr>
          <a:xfrm rot="0">
            <a:off x="1096972" y="1501591"/>
            <a:ext cx="4585990" cy="2114552"/>
          </a:xfrm>
          <a:prstGeom prst="rect">
            <a:avLst/>
          </a:prstGeom>
        </p:spPr>
        <p:txBody>
          <a:bodyPr anchor="t" rtlCol="false" tIns="0" lIns="0" bIns="0" rIns="0">
            <a:spAutoFit/>
          </a:bodyPr>
          <a:lstStyle/>
          <a:p>
            <a:pPr algn="ctr">
              <a:lnSpc>
                <a:spcPts val="8399"/>
              </a:lnSpc>
            </a:pPr>
            <a:r>
              <a:rPr lang="en-US" sz="5999">
                <a:solidFill>
                  <a:srgbClr val="FFFFFF"/>
                </a:solidFill>
                <a:latin typeface="Karma Medium"/>
              </a:rPr>
              <a:t>Take our </a:t>
            </a:r>
          </a:p>
          <a:p>
            <a:pPr algn="ctr">
              <a:lnSpc>
                <a:spcPts val="8399"/>
              </a:lnSpc>
            </a:pPr>
            <a:r>
              <a:rPr lang="en-US" sz="5999">
                <a:solidFill>
                  <a:srgbClr val="FFFFFF"/>
                </a:solidFill>
                <a:latin typeface="Karma Medium"/>
              </a:rPr>
              <a:t>Event Survey!</a:t>
            </a:r>
          </a:p>
        </p:txBody>
      </p:sp>
      <p:sp>
        <p:nvSpPr>
          <p:cNvPr name="TextBox 8" id="8"/>
          <p:cNvSpPr txBox="true"/>
          <p:nvPr/>
        </p:nvSpPr>
        <p:spPr>
          <a:xfrm rot="0">
            <a:off x="7741950" y="6565274"/>
            <a:ext cx="10120001" cy="1661795"/>
          </a:xfrm>
          <a:prstGeom prst="rect">
            <a:avLst/>
          </a:prstGeom>
        </p:spPr>
        <p:txBody>
          <a:bodyPr anchor="t" rtlCol="false" tIns="0" lIns="0" bIns="0" rIns="0">
            <a:spAutoFit/>
          </a:bodyPr>
          <a:lstStyle/>
          <a:p>
            <a:pPr algn="ctr">
              <a:lnSpc>
                <a:spcPts val="4480"/>
              </a:lnSpc>
            </a:pPr>
            <a:r>
              <a:rPr lang="en-US" sz="3200">
                <a:solidFill>
                  <a:srgbClr val="000000"/>
                </a:solidFill>
                <a:latin typeface="Karma"/>
              </a:rPr>
              <a:t>We value your feedback.</a:t>
            </a:r>
          </a:p>
          <a:p>
            <a:pPr algn="ctr">
              <a:lnSpc>
                <a:spcPts val="4480"/>
              </a:lnSpc>
            </a:pPr>
          </a:p>
          <a:p>
            <a:pPr algn="ctr">
              <a:lnSpc>
                <a:spcPts val="4480"/>
              </a:lnSpc>
            </a:pPr>
            <a:r>
              <a:rPr lang="en-US" sz="3200">
                <a:solidFill>
                  <a:srgbClr val="000000"/>
                </a:solidFill>
                <a:latin typeface="Karma"/>
              </a:rPr>
              <a:t>https://bit.ly/mcswlegbrief</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B291BD"/>
        </a:solidFill>
      </p:bgPr>
    </p:bg>
    <p:spTree>
      <p:nvGrpSpPr>
        <p:cNvPr id="1" name=""/>
        <p:cNvGrpSpPr/>
        <p:nvPr/>
      </p:nvGrpSpPr>
      <p:grpSpPr>
        <a:xfrm>
          <a:off x="0" y="0"/>
          <a:ext cx="0" cy="0"/>
          <a:chOff x="0" y="0"/>
          <a:chExt cx="0" cy="0"/>
        </a:xfrm>
      </p:grpSpPr>
      <p:sp>
        <p:nvSpPr>
          <p:cNvPr name="AutoShape 2" id="2"/>
          <p:cNvSpPr/>
          <p:nvPr/>
        </p:nvSpPr>
        <p:spPr>
          <a:xfrm rot="-5400000">
            <a:off x="3899229" y="1446212"/>
            <a:ext cx="882650" cy="0"/>
          </a:xfrm>
          <a:prstGeom prst="line">
            <a:avLst/>
          </a:prstGeom>
          <a:ln cap="flat" w="47625">
            <a:solidFill>
              <a:srgbClr val="794788"/>
            </a:solidFill>
            <a:prstDash val="solid"/>
            <a:headEnd type="none" len="sm" w="sm"/>
            <a:tailEnd type="none" len="sm" w="sm"/>
          </a:ln>
        </p:spPr>
      </p:sp>
      <p:sp>
        <p:nvSpPr>
          <p:cNvPr name="TextBox 3" id="3"/>
          <p:cNvSpPr txBox="true"/>
          <p:nvPr/>
        </p:nvSpPr>
        <p:spPr>
          <a:xfrm rot="0">
            <a:off x="1574024" y="3807141"/>
            <a:ext cx="12429563" cy="2946486"/>
          </a:xfrm>
          <a:prstGeom prst="rect">
            <a:avLst/>
          </a:prstGeom>
        </p:spPr>
        <p:txBody>
          <a:bodyPr anchor="t" rtlCol="false" tIns="0" lIns="0" bIns="0" rIns="0">
            <a:spAutoFit/>
          </a:bodyPr>
          <a:lstStyle/>
          <a:p>
            <a:pPr algn="l">
              <a:lnSpc>
                <a:spcPts val="11378"/>
              </a:lnSpc>
            </a:pPr>
            <a:r>
              <a:rPr lang="en-US" sz="11378" spc="1592">
                <a:solidFill>
                  <a:srgbClr val="161616"/>
                </a:solidFill>
                <a:latin typeface="Hammersmith One"/>
              </a:rPr>
              <a:t>THANKS FOR JOINING!</a:t>
            </a:r>
          </a:p>
        </p:txBody>
      </p:sp>
      <p:grpSp>
        <p:nvGrpSpPr>
          <p:cNvPr name="Group 4" id="4"/>
          <p:cNvGrpSpPr/>
          <p:nvPr/>
        </p:nvGrpSpPr>
        <p:grpSpPr>
          <a:xfrm rot="0">
            <a:off x="-392628" y="8029443"/>
            <a:ext cx="19073257" cy="3086100"/>
            <a:chOff x="0" y="0"/>
            <a:chExt cx="5023409" cy="812800"/>
          </a:xfrm>
        </p:grpSpPr>
        <p:sp>
          <p:nvSpPr>
            <p:cNvPr name="Freeform 5" id="5"/>
            <p:cNvSpPr/>
            <p:nvPr/>
          </p:nvSpPr>
          <p:spPr>
            <a:xfrm flipH="false" flipV="false" rot="0">
              <a:off x="0" y="0"/>
              <a:ext cx="5023409" cy="812800"/>
            </a:xfrm>
            <a:custGeom>
              <a:avLst/>
              <a:gdLst/>
              <a:ahLst/>
              <a:cxnLst/>
              <a:rect r="r" b="b" t="t" l="l"/>
              <a:pathLst>
                <a:path h="812800" w="5023409">
                  <a:moveTo>
                    <a:pt x="0" y="0"/>
                  </a:moveTo>
                  <a:lnTo>
                    <a:pt x="5023409" y="0"/>
                  </a:lnTo>
                  <a:lnTo>
                    <a:pt x="5023409" y="812800"/>
                  </a:lnTo>
                  <a:lnTo>
                    <a:pt x="0" y="812800"/>
                  </a:lnTo>
                  <a:close/>
                </a:path>
              </a:pathLst>
            </a:custGeom>
            <a:solidFill>
              <a:srgbClr val="161616"/>
            </a:solidFill>
          </p:spPr>
        </p:sp>
        <p:sp>
          <p:nvSpPr>
            <p:cNvPr name="TextBox 6" id="6"/>
            <p:cNvSpPr txBox="true"/>
            <p:nvPr/>
          </p:nvSpPr>
          <p:spPr>
            <a:xfrm>
              <a:off x="0" y="47625"/>
              <a:ext cx="5023409" cy="765175"/>
            </a:xfrm>
            <a:prstGeom prst="rect">
              <a:avLst/>
            </a:prstGeom>
          </p:spPr>
          <p:txBody>
            <a:bodyPr anchor="ctr" rtlCol="false" tIns="50800" lIns="50800" bIns="50800" rIns="50800"/>
            <a:lstStyle/>
            <a:p>
              <a:pPr algn="ctr">
                <a:lnSpc>
                  <a:spcPts val="2199"/>
                </a:lnSpc>
              </a:pPr>
            </a:p>
          </p:txBody>
        </p:sp>
      </p:grpSp>
      <p:sp>
        <p:nvSpPr>
          <p:cNvPr name="TextBox 7" id="7"/>
          <p:cNvSpPr txBox="true"/>
          <p:nvPr/>
        </p:nvSpPr>
        <p:spPr>
          <a:xfrm rot="0">
            <a:off x="1574024" y="8382402"/>
            <a:ext cx="10061142" cy="1516381"/>
          </a:xfrm>
          <a:prstGeom prst="rect">
            <a:avLst/>
          </a:prstGeom>
        </p:spPr>
        <p:txBody>
          <a:bodyPr anchor="t" rtlCol="false" tIns="0" lIns="0" bIns="0" rIns="0">
            <a:spAutoFit/>
          </a:bodyPr>
          <a:lstStyle/>
          <a:p>
            <a:pPr algn="ctr">
              <a:lnSpc>
                <a:spcPts val="4094"/>
              </a:lnSpc>
            </a:pPr>
            <a:r>
              <a:rPr lang="en-US" sz="2924" spc="58">
                <a:solidFill>
                  <a:srgbClr val="FFFFFF"/>
                </a:solidFill>
                <a:latin typeface="Playfair Display Bold"/>
              </a:rPr>
              <a:t>Visit us at </a:t>
            </a:r>
            <a:r>
              <a:rPr lang="en-US" sz="2924" spc="58" u="sng">
                <a:solidFill>
                  <a:srgbClr val="FFFFFF"/>
                </a:solidFill>
                <a:latin typeface="Playfair Display Bold"/>
              </a:rPr>
              <a:t>masscsw.org </a:t>
            </a:r>
            <a:r>
              <a:rPr lang="en-US" sz="2924" spc="58">
                <a:solidFill>
                  <a:srgbClr val="FFFFFF"/>
                </a:solidFill>
                <a:latin typeface="Playfair Display Bold"/>
              </a:rPr>
              <a:t>for more information or follow us on Facebook, Twitter, Instagram, or LinkedIn: @masscsw. </a:t>
            </a:r>
          </a:p>
        </p:txBody>
      </p:sp>
      <p:sp>
        <p:nvSpPr>
          <p:cNvPr name="Freeform 8" id="8"/>
          <p:cNvSpPr/>
          <p:nvPr/>
        </p:nvSpPr>
        <p:spPr>
          <a:xfrm flipH="false" flipV="false" rot="0">
            <a:off x="13458263" y="5546343"/>
            <a:ext cx="3711957" cy="3711957"/>
          </a:xfrm>
          <a:custGeom>
            <a:avLst/>
            <a:gdLst/>
            <a:ahLst/>
            <a:cxnLst/>
            <a:rect r="r" b="b" t="t" l="l"/>
            <a:pathLst>
              <a:path h="3711957" w="3711957">
                <a:moveTo>
                  <a:pt x="0" y="0"/>
                </a:moveTo>
                <a:lnTo>
                  <a:pt x="3711957" y="0"/>
                </a:lnTo>
                <a:lnTo>
                  <a:pt x="3711957" y="3711957"/>
                </a:lnTo>
                <a:lnTo>
                  <a:pt x="0" y="3711957"/>
                </a:lnTo>
                <a:lnTo>
                  <a:pt x="0" y="0"/>
                </a:lnTo>
                <a:close/>
              </a:path>
            </a:pathLst>
          </a:custGeom>
          <a:blipFill>
            <a:blip r:embed="rId2"/>
            <a:stretch>
              <a:fillRect l="0" t="0" r="0" b="0"/>
            </a:stretch>
          </a:blipFill>
        </p:spPr>
      </p:sp>
      <p:sp>
        <p:nvSpPr>
          <p:cNvPr name="TextBox 9" id="9"/>
          <p:cNvSpPr txBox="true"/>
          <p:nvPr/>
        </p:nvSpPr>
        <p:spPr>
          <a:xfrm rot="0">
            <a:off x="1028700" y="1076325"/>
            <a:ext cx="3202316" cy="836930"/>
          </a:xfrm>
          <a:prstGeom prst="rect">
            <a:avLst/>
          </a:prstGeom>
        </p:spPr>
        <p:txBody>
          <a:bodyPr anchor="t" rtlCol="false" tIns="0" lIns="0" bIns="0" rIns="0">
            <a:spAutoFit/>
          </a:bodyPr>
          <a:lstStyle/>
          <a:p>
            <a:pPr algn="l">
              <a:lnSpc>
                <a:spcPts val="2199"/>
              </a:lnSpc>
            </a:pPr>
            <a:r>
              <a:rPr lang="en-US" sz="2199" spc="43">
                <a:solidFill>
                  <a:srgbClr val="161616"/>
                </a:solidFill>
                <a:latin typeface="Playfair Display Bold"/>
              </a:rPr>
              <a:t>MASSACHUSETTS COMMISSION ON THE STATUS OF WOMEN</a:t>
            </a:r>
          </a:p>
        </p:txBody>
      </p:sp>
      <p:sp>
        <p:nvSpPr>
          <p:cNvPr name="TextBox 10" id="10"/>
          <p:cNvSpPr txBox="true"/>
          <p:nvPr/>
        </p:nvSpPr>
        <p:spPr>
          <a:xfrm rot="0">
            <a:off x="13458263" y="5017912"/>
            <a:ext cx="3315589" cy="353493"/>
          </a:xfrm>
          <a:prstGeom prst="rect">
            <a:avLst/>
          </a:prstGeom>
        </p:spPr>
        <p:txBody>
          <a:bodyPr anchor="t" rtlCol="false" tIns="0" lIns="0" bIns="0" rIns="0">
            <a:spAutoFit/>
          </a:bodyPr>
          <a:lstStyle/>
          <a:p>
            <a:pPr algn="r">
              <a:lnSpc>
                <a:spcPts val="2667"/>
              </a:lnSpc>
            </a:pPr>
            <a:r>
              <a:rPr lang="en-US" sz="2667" spc="53">
                <a:solidFill>
                  <a:srgbClr val="FFFFFF"/>
                </a:solidFill>
                <a:latin typeface="Playfair Display Bold"/>
              </a:rPr>
              <a:t>MCSW</a:t>
            </a:r>
            <a:r>
              <a:rPr lang="en-US" sz="2667" spc="53">
                <a:solidFill>
                  <a:srgbClr val="FFFFFF"/>
                </a:solidFill>
                <a:latin typeface="Playfair Display Bold"/>
                <a:hlinkClick r:id="rId3" tooltip="mailto:mcsw@mass.gov"/>
              </a:rPr>
              <a:t>@mass.gov</a:t>
            </a:r>
          </a:p>
        </p:txBody>
      </p:sp>
      <p:sp>
        <p:nvSpPr>
          <p:cNvPr name="TextBox 11" id="11"/>
          <p:cNvSpPr txBox="true"/>
          <p:nvPr/>
        </p:nvSpPr>
        <p:spPr>
          <a:xfrm rot="0">
            <a:off x="14201771" y="1074420"/>
            <a:ext cx="2968449" cy="836930"/>
          </a:xfrm>
          <a:prstGeom prst="rect">
            <a:avLst/>
          </a:prstGeom>
        </p:spPr>
        <p:txBody>
          <a:bodyPr anchor="t" rtlCol="false" tIns="0" lIns="0" bIns="0" rIns="0">
            <a:spAutoFit/>
          </a:bodyPr>
          <a:lstStyle/>
          <a:p>
            <a:pPr algn="r">
              <a:lnSpc>
                <a:spcPts val="2199"/>
              </a:lnSpc>
            </a:pPr>
            <a:r>
              <a:rPr lang="en-US" sz="2199" spc="43">
                <a:solidFill>
                  <a:srgbClr val="161616"/>
                </a:solidFill>
                <a:latin typeface="Playfair Display Bold"/>
              </a:rPr>
              <a:t>1 Ashburton Place, Suite 16220, </a:t>
            </a:r>
          </a:p>
          <a:p>
            <a:pPr algn="r">
              <a:lnSpc>
                <a:spcPts val="2199"/>
              </a:lnSpc>
            </a:pPr>
            <a:r>
              <a:rPr lang="en-US" sz="2199" spc="43">
                <a:solidFill>
                  <a:srgbClr val="161616"/>
                </a:solidFill>
                <a:latin typeface="Playfair Display Bold"/>
              </a:rPr>
              <a:t>Boston, MA 02108</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5664502" cy="10442814"/>
            <a:chOff x="0" y="0"/>
            <a:chExt cx="1491885" cy="2750371"/>
          </a:xfrm>
        </p:grpSpPr>
        <p:sp>
          <p:nvSpPr>
            <p:cNvPr name="Freeform 3" id="3"/>
            <p:cNvSpPr/>
            <p:nvPr/>
          </p:nvSpPr>
          <p:spPr>
            <a:xfrm flipH="false" flipV="false" rot="0">
              <a:off x="0" y="0"/>
              <a:ext cx="1491885" cy="2750371"/>
            </a:xfrm>
            <a:custGeom>
              <a:avLst/>
              <a:gdLst/>
              <a:ahLst/>
              <a:cxnLst/>
              <a:rect r="r" b="b" t="t" l="l"/>
              <a:pathLst>
                <a:path h="2750371" w="1491885">
                  <a:moveTo>
                    <a:pt x="0" y="0"/>
                  </a:moveTo>
                  <a:lnTo>
                    <a:pt x="1491885" y="0"/>
                  </a:lnTo>
                  <a:lnTo>
                    <a:pt x="1491885" y="2750371"/>
                  </a:lnTo>
                  <a:lnTo>
                    <a:pt x="0" y="2750371"/>
                  </a:lnTo>
                  <a:close/>
                </a:path>
              </a:pathLst>
            </a:custGeom>
            <a:solidFill>
              <a:srgbClr val="794788"/>
            </a:solidFill>
          </p:spPr>
        </p:sp>
        <p:sp>
          <p:nvSpPr>
            <p:cNvPr name="TextBox 4" id="4"/>
            <p:cNvSpPr txBox="true"/>
            <p:nvPr/>
          </p:nvSpPr>
          <p:spPr>
            <a:xfrm>
              <a:off x="0" y="-47625"/>
              <a:ext cx="1491885" cy="2797996"/>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192171" y="3476623"/>
            <a:ext cx="5100191" cy="1019177"/>
          </a:xfrm>
          <a:prstGeom prst="rect">
            <a:avLst/>
          </a:prstGeom>
        </p:spPr>
        <p:txBody>
          <a:bodyPr anchor="t" rtlCol="false" tIns="0" lIns="0" bIns="0" rIns="0">
            <a:spAutoFit/>
          </a:bodyPr>
          <a:lstStyle/>
          <a:p>
            <a:pPr algn="ctr">
              <a:lnSpc>
                <a:spcPts val="8399"/>
              </a:lnSpc>
            </a:pPr>
            <a:r>
              <a:rPr lang="en-US" sz="5999">
                <a:solidFill>
                  <a:srgbClr val="FFFFFF"/>
                </a:solidFill>
                <a:latin typeface="Karma"/>
              </a:rPr>
              <a:t>Today’s Agenda</a:t>
            </a:r>
          </a:p>
        </p:txBody>
      </p:sp>
      <p:sp>
        <p:nvSpPr>
          <p:cNvPr name="TextBox 6" id="6"/>
          <p:cNvSpPr txBox="true"/>
          <p:nvPr/>
        </p:nvSpPr>
        <p:spPr>
          <a:xfrm rot="0">
            <a:off x="5292362" y="2298180"/>
            <a:ext cx="12912298" cy="5732153"/>
          </a:xfrm>
          <a:prstGeom prst="rect">
            <a:avLst/>
          </a:prstGeom>
        </p:spPr>
        <p:txBody>
          <a:bodyPr anchor="t" rtlCol="false" tIns="0" lIns="0" bIns="0" rIns="0">
            <a:spAutoFit/>
          </a:bodyPr>
          <a:lstStyle/>
          <a:p>
            <a:pPr algn="l" marL="1240859" indent="-620429" lvl="1">
              <a:lnSpc>
                <a:spcPts val="8046"/>
              </a:lnSpc>
              <a:buFont typeface="Arial"/>
              <a:buChar char="•"/>
            </a:pPr>
            <a:r>
              <a:rPr lang="en-US" sz="5747">
                <a:solidFill>
                  <a:srgbClr val="000000"/>
                </a:solidFill>
                <a:latin typeface="Proxima Nova 1"/>
              </a:rPr>
              <a:t>Welcome &amp; Opening Remarks</a:t>
            </a:r>
          </a:p>
          <a:p>
            <a:pPr algn="l" marL="1240859" indent="-620429" lvl="1">
              <a:lnSpc>
                <a:spcPts val="8046"/>
              </a:lnSpc>
              <a:buFont typeface="Arial"/>
              <a:buChar char="•"/>
            </a:pPr>
            <a:r>
              <a:rPr lang="en-US" sz="5747">
                <a:solidFill>
                  <a:srgbClr val="000000"/>
                </a:solidFill>
                <a:latin typeface="Proxima Nova 1"/>
              </a:rPr>
              <a:t>Public Hearing Findings</a:t>
            </a:r>
          </a:p>
          <a:p>
            <a:pPr algn="l" marL="1240859" indent="-620429" lvl="1">
              <a:lnSpc>
                <a:spcPts val="8046"/>
              </a:lnSpc>
              <a:buFont typeface="Arial"/>
              <a:buChar char="•"/>
            </a:pPr>
            <a:r>
              <a:rPr lang="en-US" sz="5747">
                <a:solidFill>
                  <a:srgbClr val="000000"/>
                </a:solidFill>
                <a:latin typeface="Proxima Nova 1"/>
              </a:rPr>
              <a:t>MCSW Legislative Priority Updates                    </a:t>
            </a:r>
          </a:p>
          <a:p>
            <a:pPr algn="l" marL="1240859" indent="-620429" lvl="1">
              <a:lnSpc>
                <a:spcPts val="8046"/>
              </a:lnSpc>
              <a:buFont typeface="Arial"/>
              <a:buChar char="•"/>
            </a:pPr>
            <a:r>
              <a:rPr lang="en-US" sz="5747">
                <a:solidFill>
                  <a:srgbClr val="000000"/>
                </a:solidFill>
                <a:latin typeface="Proxima Nova 1"/>
              </a:rPr>
              <a:t>Questions</a:t>
            </a:r>
          </a:p>
          <a:p>
            <a:pPr algn="l" marL="1240859" indent="-620429" lvl="1">
              <a:lnSpc>
                <a:spcPts val="8046"/>
              </a:lnSpc>
              <a:buFont typeface="Arial"/>
              <a:buChar char="•"/>
            </a:pPr>
            <a:r>
              <a:rPr lang="en-US" sz="5747">
                <a:solidFill>
                  <a:srgbClr val="000000"/>
                </a:solidFill>
                <a:latin typeface="Proxima Nova 1"/>
              </a:rPr>
              <a:t>Closing </a:t>
            </a:r>
          </a:p>
          <a:p>
            <a:pPr algn="ctr">
              <a:lnSpc>
                <a:spcPts val="5396"/>
              </a:lnSpc>
            </a:pPr>
            <a:r>
              <a:rPr lang="en-US" sz="3854">
                <a:solidFill>
                  <a:srgbClr val="000000"/>
                </a:solidFill>
                <a:latin typeface="Proxima Nova 1"/>
              </a:rPr>
              <a:t>                   </a:t>
            </a:r>
          </a:p>
        </p:txBody>
      </p:sp>
      <p:sp>
        <p:nvSpPr>
          <p:cNvPr name="Freeform 7" id="7"/>
          <p:cNvSpPr/>
          <p:nvPr/>
        </p:nvSpPr>
        <p:spPr>
          <a:xfrm flipH="false" flipV="false" rot="0">
            <a:off x="1028700" y="4691062"/>
            <a:ext cx="3221773" cy="3221773"/>
          </a:xfrm>
          <a:custGeom>
            <a:avLst/>
            <a:gdLst/>
            <a:ahLst/>
            <a:cxnLst/>
            <a:rect r="r" b="b" t="t" l="l"/>
            <a:pathLst>
              <a:path h="3221773" w="3221773">
                <a:moveTo>
                  <a:pt x="0" y="0"/>
                </a:moveTo>
                <a:lnTo>
                  <a:pt x="3221773" y="0"/>
                </a:lnTo>
                <a:lnTo>
                  <a:pt x="3221773" y="3221772"/>
                </a:lnTo>
                <a:lnTo>
                  <a:pt x="0" y="3221772"/>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3182916" cy="10442814"/>
            <a:chOff x="0" y="0"/>
            <a:chExt cx="838299" cy="2750371"/>
          </a:xfrm>
        </p:grpSpPr>
        <p:sp>
          <p:nvSpPr>
            <p:cNvPr name="Freeform 3" id="3"/>
            <p:cNvSpPr/>
            <p:nvPr/>
          </p:nvSpPr>
          <p:spPr>
            <a:xfrm flipH="false" flipV="false" rot="0">
              <a:off x="0" y="0"/>
              <a:ext cx="838299" cy="2750371"/>
            </a:xfrm>
            <a:custGeom>
              <a:avLst/>
              <a:gdLst/>
              <a:ahLst/>
              <a:cxnLst/>
              <a:rect r="r" b="b" t="t" l="l"/>
              <a:pathLst>
                <a:path h="2750371" w="838299">
                  <a:moveTo>
                    <a:pt x="0" y="0"/>
                  </a:moveTo>
                  <a:lnTo>
                    <a:pt x="838299" y="0"/>
                  </a:lnTo>
                  <a:lnTo>
                    <a:pt x="838299" y="2750371"/>
                  </a:lnTo>
                  <a:lnTo>
                    <a:pt x="0" y="2750371"/>
                  </a:lnTo>
                  <a:close/>
                </a:path>
              </a:pathLst>
            </a:custGeom>
            <a:solidFill>
              <a:srgbClr val="794788"/>
            </a:solidFill>
          </p:spPr>
        </p:sp>
        <p:sp>
          <p:nvSpPr>
            <p:cNvPr name="TextBox 4" id="4"/>
            <p:cNvSpPr txBox="true"/>
            <p:nvPr/>
          </p:nvSpPr>
          <p:spPr>
            <a:xfrm>
              <a:off x="0" y="-47625"/>
              <a:ext cx="838299" cy="27979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0" y="4605136"/>
            <a:ext cx="3221773" cy="3221773"/>
          </a:xfrm>
          <a:custGeom>
            <a:avLst/>
            <a:gdLst/>
            <a:ahLst/>
            <a:cxnLst/>
            <a:rect r="r" b="b" t="t" l="l"/>
            <a:pathLst>
              <a:path h="3221773" w="3221773">
                <a:moveTo>
                  <a:pt x="0" y="0"/>
                </a:moveTo>
                <a:lnTo>
                  <a:pt x="3221773" y="0"/>
                </a:lnTo>
                <a:lnTo>
                  <a:pt x="3221773" y="3221773"/>
                </a:lnTo>
                <a:lnTo>
                  <a:pt x="0" y="3221773"/>
                </a:lnTo>
                <a:lnTo>
                  <a:pt x="0" y="0"/>
                </a:lnTo>
                <a:close/>
              </a:path>
            </a:pathLst>
          </a:custGeom>
          <a:blipFill>
            <a:blip r:embed="rId2"/>
            <a:stretch>
              <a:fillRect l="0" t="0" r="0" b="0"/>
            </a:stretch>
          </a:blipFill>
        </p:spPr>
      </p:sp>
      <p:grpSp>
        <p:nvGrpSpPr>
          <p:cNvPr name="Group 6" id="6"/>
          <p:cNvGrpSpPr/>
          <p:nvPr/>
        </p:nvGrpSpPr>
        <p:grpSpPr>
          <a:xfrm rot="0">
            <a:off x="3646547" y="343673"/>
            <a:ext cx="3372058" cy="4360745"/>
            <a:chOff x="0" y="0"/>
            <a:chExt cx="4496077" cy="5814327"/>
          </a:xfrm>
        </p:grpSpPr>
        <p:grpSp>
          <p:nvGrpSpPr>
            <p:cNvPr name="Group 7" id="7"/>
            <p:cNvGrpSpPr>
              <a:grpSpLocks noChangeAspect="true"/>
            </p:cNvGrpSpPr>
            <p:nvPr/>
          </p:nvGrpSpPr>
          <p:grpSpPr>
            <a:xfrm rot="0">
              <a:off x="0" y="0"/>
              <a:ext cx="4496077" cy="5814327"/>
              <a:chOff x="0" y="0"/>
              <a:chExt cx="6350000" cy="8211820"/>
            </a:xfrm>
          </p:grpSpPr>
          <p:sp>
            <p:nvSpPr>
              <p:cNvPr name="Freeform 8" id="8"/>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3"/>
                <a:stretch>
                  <a:fillRect l="0" t="-9081" r="0" b="-20967"/>
                </a:stretch>
              </a:blipFill>
            </p:spPr>
          </p:sp>
        </p:grpSp>
        <p:sp>
          <p:nvSpPr>
            <p:cNvPr name="TextBox 10" id="10"/>
            <p:cNvSpPr txBox="true"/>
            <p:nvPr/>
          </p:nvSpPr>
          <p:spPr>
            <a:xfrm rot="0">
              <a:off x="241777" y="4750616"/>
              <a:ext cx="4254300" cy="1056081"/>
            </a:xfrm>
            <a:prstGeom prst="rect">
              <a:avLst/>
            </a:prstGeom>
          </p:spPr>
          <p:txBody>
            <a:bodyPr anchor="t" rtlCol="false" tIns="0" lIns="0" bIns="0" rIns="0">
              <a:spAutoFit/>
            </a:bodyPr>
            <a:lstStyle/>
            <a:p>
              <a:pPr algn="ctr">
                <a:lnSpc>
                  <a:spcPts val="2170"/>
                </a:lnSpc>
              </a:pPr>
              <a:r>
                <a:rPr lang="en-US" sz="1550">
                  <a:solidFill>
                    <a:srgbClr val="000000"/>
                  </a:solidFill>
                  <a:latin typeface="Proxima Nova 1"/>
                </a:rPr>
                <a:t>Mary-dith Tuitt</a:t>
              </a:r>
              <a:r>
                <a:rPr lang="en-US" sz="1550">
                  <a:solidFill>
                    <a:srgbClr val="000000"/>
                  </a:solidFill>
                  <a:latin typeface="Proxima Nova 1"/>
                </a:rPr>
                <a:t> </a:t>
              </a:r>
            </a:p>
            <a:p>
              <a:pPr algn="ctr">
                <a:lnSpc>
                  <a:spcPts val="2170"/>
                </a:lnSpc>
              </a:pPr>
              <a:r>
                <a:rPr lang="en-US" sz="1550">
                  <a:solidFill>
                    <a:srgbClr val="000000"/>
                  </a:solidFill>
                  <a:latin typeface="Proxima Nova 1"/>
                </a:rPr>
                <a:t>MCSW Vice Chair &amp; Chair of Legislative Committee </a:t>
              </a:r>
            </a:p>
          </p:txBody>
        </p:sp>
      </p:grpSp>
      <p:grpSp>
        <p:nvGrpSpPr>
          <p:cNvPr name="Group 11" id="11"/>
          <p:cNvGrpSpPr/>
          <p:nvPr/>
        </p:nvGrpSpPr>
        <p:grpSpPr>
          <a:xfrm rot="0">
            <a:off x="7447230" y="324890"/>
            <a:ext cx="3386583" cy="4379529"/>
            <a:chOff x="0" y="0"/>
            <a:chExt cx="4515444" cy="5839372"/>
          </a:xfrm>
        </p:grpSpPr>
        <p:grpSp>
          <p:nvGrpSpPr>
            <p:cNvPr name="Group 12" id="12"/>
            <p:cNvGrpSpPr>
              <a:grpSpLocks noChangeAspect="true"/>
            </p:cNvGrpSpPr>
            <p:nvPr/>
          </p:nvGrpSpPr>
          <p:grpSpPr>
            <a:xfrm rot="0">
              <a:off x="0" y="0"/>
              <a:ext cx="4515444" cy="5839372"/>
              <a:chOff x="0" y="0"/>
              <a:chExt cx="6350000" cy="8211820"/>
            </a:xfrm>
          </p:grpSpPr>
          <p:sp>
            <p:nvSpPr>
              <p:cNvPr name="Freeform 13" id="13"/>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4"/>
                <a:stretch>
                  <a:fillRect l="-35923" t="0" r="-41726" b="0"/>
                </a:stretch>
              </a:blipFill>
            </p:spPr>
          </p:sp>
        </p:grpSp>
        <p:sp>
          <p:nvSpPr>
            <p:cNvPr name="TextBox 15" id="15"/>
            <p:cNvSpPr txBox="true"/>
            <p:nvPr/>
          </p:nvSpPr>
          <p:spPr>
            <a:xfrm rot="0">
              <a:off x="99933" y="4832033"/>
              <a:ext cx="4315578" cy="1007339"/>
            </a:xfrm>
            <a:prstGeom prst="rect">
              <a:avLst/>
            </a:prstGeom>
          </p:spPr>
          <p:txBody>
            <a:bodyPr anchor="t" rtlCol="false" tIns="0" lIns="0" bIns="0" rIns="0">
              <a:spAutoFit/>
            </a:bodyPr>
            <a:lstStyle/>
            <a:p>
              <a:pPr algn="ctr">
                <a:lnSpc>
                  <a:spcPts val="2014"/>
                </a:lnSpc>
              </a:pPr>
              <a:r>
                <a:rPr lang="en-US" sz="1651">
                  <a:solidFill>
                    <a:srgbClr val="000000"/>
                  </a:solidFill>
                  <a:latin typeface="Proxima Nova 1"/>
                </a:rPr>
                <a:t>Guimel DeCarvalho</a:t>
              </a:r>
            </a:p>
            <a:p>
              <a:pPr algn="ctr">
                <a:lnSpc>
                  <a:spcPts val="2014"/>
                </a:lnSpc>
              </a:pPr>
              <a:r>
                <a:rPr lang="en-US" sz="1651">
                  <a:solidFill>
                    <a:srgbClr val="000000"/>
                  </a:solidFill>
                  <a:latin typeface="Proxima Nova 1"/>
                </a:rPr>
                <a:t>MCSW Vice Chair of </a:t>
              </a:r>
            </a:p>
            <a:p>
              <a:pPr algn="ctr">
                <a:lnSpc>
                  <a:spcPts val="2014"/>
                </a:lnSpc>
              </a:pPr>
              <a:r>
                <a:rPr lang="en-US" sz="1651">
                  <a:solidFill>
                    <a:srgbClr val="000000"/>
                  </a:solidFill>
                  <a:latin typeface="Proxima Nova 1"/>
                </a:rPr>
                <a:t>Legislative Committee </a:t>
              </a:r>
            </a:p>
          </p:txBody>
        </p:sp>
      </p:grpSp>
      <p:sp>
        <p:nvSpPr>
          <p:cNvPr name="TextBox 16" id="16"/>
          <p:cNvSpPr txBox="true"/>
          <p:nvPr/>
        </p:nvSpPr>
        <p:spPr>
          <a:xfrm rot="0">
            <a:off x="141500" y="2195865"/>
            <a:ext cx="2899916" cy="2076452"/>
          </a:xfrm>
          <a:prstGeom prst="rect">
            <a:avLst/>
          </a:prstGeom>
        </p:spPr>
        <p:txBody>
          <a:bodyPr anchor="t" rtlCol="false" tIns="0" lIns="0" bIns="0" rIns="0">
            <a:spAutoFit/>
          </a:bodyPr>
          <a:lstStyle/>
          <a:p>
            <a:pPr algn="ctr">
              <a:lnSpc>
                <a:spcPts val="8399"/>
              </a:lnSpc>
            </a:pPr>
            <a:r>
              <a:rPr lang="en-US" sz="5999">
                <a:solidFill>
                  <a:srgbClr val="FFFFFF"/>
                </a:solidFill>
                <a:latin typeface="Karma"/>
              </a:rPr>
              <a:t>Today’s </a:t>
            </a:r>
          </a:p>
          <a:p>
            <a:pPr algn="ctr">
              <a:lnSpc>
                <a:spcPts val="8399"/>
              </a:lnSpc>
            </a:pPr>
            <a:r>
              <a:rPr lang="en-US" sz="5999">
                <a:solidFill>
                  <a:srgbClr val="FFFFFF"/>
                </a:solidFill>
                <a:latin typeface="Karma"/>
              </a:rPr>
              <a:t>Speakers</a:t>
            </a:r>
          </a:p>
        </p:txBody>
      </p:sp>
      <p:grpSp>
        <p:nvGrpSpPr>
          <p:cNvPr name="Group 17" id="17"/>
          <p:cNvGrpSpPr/>
          <p:nvPr/>
        </p:nvGrpSpPr>
        <p:grpSpPr>
          <a:xfrm rot="0">
            <a:off x="11300537" y="305603"/>
            <a:ext cx="3371669" cy="4360242"/>
            <a:chOff x="0" y="0"/>
            <a:chExt cx="4495558" cy="5813656"/>
          </a:xfrm>
        </p:grpSpPr>
        <p:grpSp>
          <p:nvGrpSpPr>
            <p:cNvPr name="Group 18" id="18"/>
            <p:cNvGrpSpPr>
              <a:grpSpLocks noChangeAspect="true"/>
            </p:cNvGrpSpPr>
            <p:nvPr/>
          </p:nvGrpSpPr>
          <p:grpSpPr>
            <a:xfrm rot="0">
              <a:off x="0" y="0"/>
              <a:ext cx="4495558" cy="5813656"/>
              <a:chOff x="0" y="0"/>
              <a:chExt cx="6350000" cy="8211820"/>
            </a:xfrm>
          </p:grpSpPr>
          <p:sp>
            <p:nvSpPr>
              <p:cNvPr name="Freeform 19" id="19"/>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5"/>
                <a:stretch>
                  <a:fillRect l="0" t="-5152" r="0" b="-24961"/>
                </a:stretch>
              </a:blipFill>
            </p:spPr>
          </p:sp>
        </p:grpSp>
        <p:sp>
          <p:nvSpPr>
            <p:cNvPr name="TextBox 21" id="21"/>
            <p:cNvSpPr txBox="true"/>
            <p:nvPr/>
          </p:nvSpPr>
          <p:spPr>
            <a:xfrm rot="0">
              <a:off x="369220" y="4883171"/>
              <a:ext cx="3757119" cy="782985"/>
            </a:xfrm>
            <a:prstGeom prst="rect">
              <a:avLst/>
            </a:prstGeom>
          </p:spPr>
          <p:txBody>
            <a:bodyPr anchor="t" rtlCol="false" tIns="0" lIns="0" bIns="0" rIns="0">
              <a:spAutoFit/>
            </a:bodyPr>
            <a:lstStyle/>
            <a:p>
              <a:pPr algn="ctr">
                <a:lnSpc>
                  <a:spcPts val="2351"/>
                </a:lnSpc>
              </a:pPr>
              <a:r>
                <a:rPr lang="en-US" sz="1851">
                  <a:solidFill>
                    <a:srgbClr val="000000"/>
                  </a:solidFill>
                  <a:latin typeface="Proxima Nova 1"/>
                </a:rPr>
                <a:t>Shaitia Spruell</a:t>
              </a:r>
            </a:p>
            <a:p>
              <a:pPr algn="ctr">
                <a:lnSpc>
                  <a:spcPts val="2351"/>
                </a:lnSpc>
              </a:pPr>
              <a:r>
                <a:rPr lang="en-US" sz="1851">
                  <a:solidFill>
                    <a:srgbClr val="000000"/>
                  </a:solidFill>
                  <a:latin typeface="Proxima Nova 1"/>
                </a:rPr>
                <a:t>MCSW Executive Director  </a:t>
              </a:r>
            </a:p>
          </p:txBody>
        </p:sp>
      </p:grpSp>
      <p:grpSp>
        <p:nvGrpSpPr>
          <p:cNvPr name="Group 22" id="22"/>
          <p:cNvGrpSpPr/>
          <p:nvPr/>
        </p:nvGrpSpPr>
        <p:grpSpPr>
          <a:xfrm rot="0">
            <a:off x="3761518" y="5046235"/>
            <a:ext cx="3257087" cy="4212065"/>
            <a:chOff x="0" y="0"/>
            <a:chExt cx="4342782" cy="5616086"/>
          </a:xfrm>
        </p:grpSpPr>
        <p:grpSp>
          <p:nvGrpSpPr>
            <p:cNvPr name="Group 23" id="23"/>
            <p:cNvGrpSpPr>
              <a:grpSpLocks noChangeAspect="true"/>
            </p:cNvGrpSpPr>
            <p:nvPr/>
          </p:nvGrpSpPr>
          <p:grpSpPr>
            <a:xfrm rot="0">
              <a:off x="0" y="0"/>
              <a:ext cx="4342782" cy="5616086"/>
              <a:chOff x="0" y="0"/>
              <a:chExt cx="6350000" cy="8211820"/>
            </a:xfrm>
          </p:grpSpPr>
          <p:sp>
            <p:nvSpPr>
              <p:cNvPr name="Freeform 24" id="24"/>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25" id="25"/>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6"/>
                <a:stretch>
                  <a:fillRect l="0" t="-15024" r="0" b="-15024"/>
                </a:stretch>
              </a:blipFill>
            </p:spPr>
          </p:sp>
        </p:grpSp>
        <p:sp>
          <p:nvSpPr>
            <p:cNvPr name="TextBox 26" id="26"/>
            <p:cNvSpPr txBox="true"/>
            <p:nvPr/>
          </p:nvSpPr>
          <p:spPr>
            <a:xfrm rot="0">
              <a:off x="610595" y="4734596"/>
              <a:ext cx="3121593" cy="829741"/>
            </a:xfrm>
            <a:prstGeom prst="rect">
              <a:avLst/>
            </a:prstGeom>
          </p:spPr>
          <p:txBody>
            <a:bodyPr anchor="t" rtlCol="false" tIns="0" lIns="0" bIns="0" rIns="0">
              <a:spAutoFit/>
            </a:bodyPr>
            <a:lstStyle/>
            <a:p>
              <a:pPr algn="ctr">
                <a:lnSpc>
                  <a:spcPts val="1632"/>
                </a:lnSpc>
              </a:pPr>
              <a:r>
                <a:rPr lang="en-US" sz="1511">
                  <a:solidFill>
                    <a:srgbClr val="000000"/>
                  </a:solidFill>
                  <a:latin typeface="Proxima Nova 1"/>
                </a:rPr>
                <a:t>Divya Chaturvedi</a:t>
              </a:r>
              <a:r>
                <a:rPr lang="en-US" sz="1511">
                  <a:solidFill>
                    <a:srgbClr val="000000"/>
                  </a:solidFill>
                  <a:latin typeface="Proxima Nova 1"/>
                </a:rPr>
                <a:t> </a:t>
              </a:r>
            </a:p>
            <a:p>
              <a:pPr algn="ctr">
                <a:lnSpc>
                  <a:spcPts val="1632"/>
                </a:lnSpc>
              </a:pPr>
              <a:r>
                <a:rPr lang="en-US" sz="1511">
                  <a:solidFill>
                    <a:srgbClr val="000000"/>
                  </a:solidFill>
                  <a:latin typeface="Proxima Nova 1"/>
                </a:rPr>
                <a:t>MCSW Finance Committee Vice Chair </a:t>
              </a:r>
            </a:p>
          </p:txBody>
        </p:sp>
      </p:grpSp>
      <p:grpSp>
        <p:nvGrpSpPr>
          <p:cNvPr name="Group 27" id="27"/>
          <p:cNvGrpSpPr/>
          <p:nvPr/>
        </p:nvGrpSpPr>
        <p:grpSpPr>
          <a:xfrm rot="0">
            <a:off x="7287110" y="5046235"/>
            <a:ext cx="3232911" cy="4212065"/>
            <a:chOff x="0" y="0"/>
            <a:chExt cx="4310548" cy="5616086"/>
          </a:xfrm>
        </p:grpSpPr>
        <p:grpSp>
          <p:nvGrpSpPr>
            <p:cNvPr name="Group 28" id="28"/>
            <p:cNvGrpSpPr>
              <a:grpSpLocks noChangeAspect="true"/>
            </p:cNvGrpSpPr>
            <p:nvPr/>
          </p:nvGrpSpPr>
          <p:grpSpPr>
            <a:xfrm rot="0">
              <a:off x="0" y="0"/>
              <a:ext cx="4310548" cy="5574400"/>
              <a:chOff x="0" y="0"/>
              <a:chExt cx="6350000" cy="8211820"/>
            </a:xfrm>
          </p:grpSpPr>
          <p:sp>
            <p:nvSpPr>
              <p:cNvPr name="Freeform 29" id="29"/>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30" id="30"/>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7"/>
                <a:stretch>
                  <a:fillRect l="-632" t="0" r="-632" b="0"/>
                </a:stretch>
              </a:blipFill>
            </p:spPr>
          </p:sp>
        </p:grpSp>
        <p:sp>
          <p:nvSpPr>
            <p:cNvPr name="TextBox 31" id="31"/>
            <p:cNvSpPr txBox="true"/>
            <p:nvPr/>
          </p:nvSpPr>
          <p:spPr>
            <a:xfrm rot="0">
              <a:off x="0" y="4533873"/>
              <a:ext cx="4060647" cy="1082214"/>
            </a:xfrm>
            <a:prstGeom prst="rect">
              <a:avLst/>
            </a:prstGeom>
          </p:spPr>
          <p:txBody>
            <a:bodyPr anchor="t" rtlCol="false" tIns="0" lIns="0" bIns="0" rIns="0">
              <a:spAutoFit/>
            </a:bodyPr>
            <a:lstStyle/>
            <a:p>
              <a:pPr algn="ctr">
                <a:lnSpc>
                  <a:spcPts val="2123"/>
                </a:lnSpc>
              </a:pPr>
              <a:r>
                <a:rPr lang="en-US" sz="1966">
                  <a:solidFill>
                    <a:srgbClr val="000000"/>
                  </a:solidFill>
                  <a:latin typeface="Proxima Nova 1"/>
                </a:rPr>
                <a:t>Sunny Daily </a:t>
              </a:r>
            </a:p>
            <a:p>
              <a:pPr algn="ctr">
                <a:lnSpc>
                  <a:spcPts val="2123"/>
                </a:lnSpc>
              </a:pPr>
              <a:r>
                <a:rPr lang="en-US" sz="1966">
                  <a:solidFill>
                    <a:srgbClr val="000000"/>
                  </a:solidFill>
                  <a:latin typeface="Proxima Nova 1"/>
                </a:rPr>
                <a:t> CCISW </a:t>
              </a:r>
            </a:p>
            <a:p>
              <a:pPr algn="ctr">
                <a:lnSpc>
                  <a:spcPts val="2123"/>
                </a:lnSpc>
              </a:pPr>
              <a:r>
                <a:rPr lang="en-US" sz="1966">
                  <a:solidFill>
                    <a:srgbClr val="000000"/>
                  </a:solidFill>
                  <a:latin typeface="Proxima Nova 1"/>
                </a:rPr>
                <a:t>Commissioner &amp; Doula </a:t>
              </a:r>
            </a:p>
          </p:txBody>
        </p:sp>
      </p:grpSp>
      <p:grpSp>
        <p:nvGrpSpPr>
          <p:cNvPr name="Group 32" id="32"/>
          <p:cNvGrpSpPr/>
          <p:nvPr/>
        </p:nvGrpSpPr>
        <p:grpSpPr>
          <a:xfrm rot="0">
            <a:off x="10786721" y="4945791"/>
            <a:ext cx="3334758" cy="4312509"/>
            <a:chOff x="0" y="0"/>
            <a:chExt cx="4446344" cy="5750012"/>
          </a:xfrm>
        </p:grpSpPr>
        <p:grpSp>
          <p:nvGrpSpPr>
            <p:cNvPr name="Group 33" id="33"/>
            <p:cNvGrpSpPr>
              <a:grpSpLocks noChangeAspect="true"/>
            </p:cNvGrpSpPr>
            <p:nvPr/>
          </p:nvGrpSpPr>
          <p:grpSpPr>
            <a:xfrm rot="0">
              <a:off x="0" y="0"/>
              <a:ext cx="4446344" cy="5750012"/>
              <a:chOff x="0" y="0"/>
              <a:chExt cx="6350000" cy="8211820"/>
            </a:xfrm>
          </p:grpSpPr>
          <p:sp>
            <p:nvSpPr>
              <p:cNvPr name="Freeform 34" id="34"/>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35" id="35"/>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8"/>
                <a:stretch>
                  <a:fillRect l="0" t="-16666" r="0" b="-16666"/>
                </a:stretch>
              </a:blipFill>
            </p:spPr>
          </p:sp>
        </p:grpSp>
        <p:sp>
          <p:nvSpPr>
            <p:cNvPr name="TextBox 36" id="36"/>
            <p:cNvSpPr txBox="true"/>
            <p:nvPr/>
          </p:nvSpPr>
          <p:spPr>
            <a:xfrm rot="0">
              <a:off x="217965" y="4690829"/>
              <a:ext cx="4010414" cy="1059183"/>
            </a:xfrm>
            <a:prstGeom prst="rect">
              <a:avLst/>
            </a:prstGeom>
          </p:spPr>
          <p:txBody>
            <a:bodyPr anchor="t" rtlCol="false" tIns="0" lIns="0" bIns="0" rIns="0">
              <a:spAutoFit/>
            </a:bodyPr>
            <a:lstStyle/>
            <a:p>
              <a:pPr algn="ctr">
                <a:lnSpc>
                  <a:spcPts val="2097"/>
                </a:lnSpc>
              </a:pPr>
              <a:r>
                <a:rPr lang="en-US" sz="1941">
                  <a:solidFill>
                    <a:srgbClr val="000000"/>
                  </a:solidFill>
                  <a:latin typeface="Proxima Nova 1"/>
                </a:rPr>
                <a:t>Laura Cabrera</a:t>
              </a:r>
            </a:p>
            <a:p>
              <a:pPr algn="ctr">
                <a:lnSpc>
                  <a:spcPts val="2097"/>
                </a:lnSpc>
              </a:pPr>
              <a:r>
                <a:rPr lang="en-US" sz="1941">
                  <a:solidFill>
                    <a:srgbClr val="000000"/>
                  </a:solidFill>
                  <a:latin typeface="Proxima Nova 1"/>
                </a:rPr>
                <a:t>Berkshire County Commissioner </a:t>
              </a:r>
            </a:p>
          </p:txBody>
        </p:sp>
      </p:grpSp>
      <p:grpSp>
        <p:nvGrpSpPr>
          <p:cNvPr name="Group 37" id="37"/>
          <p:cNvGrpSpPr/>
          <p:nvPr/>
        </p:nvGrpSpPr>
        <p:grpSpPr>
          <a:xfrm rot="0">
            <a:off x="14702504" y="4945791"/>
            <a:ext cx="3353850" cy="4337198"/>
            <a:chOff x="0" y="0"/>
            <a:chExt cx="4471800" cy="5782931"/>
          </a:xfrm>
        </p:grpSpPr>
        <p:grpSp>
          <p:nvGrpSpPr>
            <p:cNvPr name="Group 38" id="38"/>
            <p:cNvGrpSpPr>
              <a:grpSpLocks noChangeAspect="true"/>
            </p:cNvGrpSpPr>
            <p:nvPr/>
          </p:nvGrpSpPr>
          <p:grpSpPr>
            <a:xfrm rot="0">
              <a:off x="0" y="0"/>
              <a:ext cx="4471800" cy="5782931"/>
              <a:chOff x="0" y="0"/>
              <a:chExt cx="6350000" cy="8211820"/>
            </a:xfrm>
          </p:grpSpPr>
          <p:sp>
            <p:nvSpPr>
              <p:cNvPr name="Freeform 39" id="39"/>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40" id="40"/>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9"/>
                <a:stretch>
                  <a:fillRect l="0" t="0" r="0" b="0"/>
                </a:stretch>
              </a:blipFill>
            </p:spPr>
          </p:sp>
        </p:grpSp>
        <p:sp>
          <p:nvSpPr>
            <p:cNvPr name="TextBox 41" id="41"/>
            <p:cNvSpPr txBox="true"/>
            <p:nvPr/>
          </p:nvSpPr>
          <p:spPr>
            <a:xfrm rot="0">
              <a:off x="335739" y="4770708"/>
              <a:ext cx="3800322" cy="1012223"/>
            </a:xfrm>
            <a:prstGeom prst="rect">
              <a:avLst/>
            </a:prstGeom>
          </p:spPr>
          <p:txBody>
            <a:bodyPr anchor="t" rtlCol="false" tIns="0" lIns="0" bIns="0" rIns="0">
              <a:spAutoFit/>
            </a:bodyPr>
            <a:lstStyle/>
            <a:p>
              <a:pPr algn="ctr">
                <a:lnSpc>
                  <a:spcPts val="1987"/>
                </a:lnSpc>
              </a:pPr>
              <a:r>
                <a:rPr lang="en-US" sz="1839">
                  <a:solidFill>
                    <a:srgbClr val="000000"/>
                  </a:solidFill>
                  <a:latin typeface="Proxima Nova 1"/>
                </a:rPr>
                <a:t>Brianna Sullivan</a:t>
              </a:r>
            </a:p>
            <a:p>
              <a:pPr algn="ctr">
                <a:lnSpc>
                  <a:spcPts val="1987"/>
                </a:lnSpc>
              </a:pPr>
              <a:r>
                <a:rPr lang="en-US" sz="1839">
                  <a:solidFill>
                    <a:srgbClr val="000000"/>
                  </a:solidFill>
                  <a:latin typeface="Proxima Nova 1"/>
                </a:rPr>
                <a:t>Essex County Commissioner</a:t>
              </a:r>
            </a:p>
          </p:txBody>
        </p:sp>
      </p:grpSp>
      <p:grpSp>
        <p:nvGrpSpPr>
          <p:cNvPr name="Group 42" id="42"/>
          <p:cNvGrpSpPr/>
          <p:nvPr/>
        </p:nvGrpSpPr>
        <p:grpSpPr>
          <a:xfrm rot="0">
            <a:off x="14869824" y="352404"/>
            <a:ext cx="3344031" cy="4324501"/>
            <a:chOff x="0" y="0"/>
            <a:chExt cx="4458709" cy="5766002"/>
          </a:xfrm>
        </p:grpSpPr>
        <p:grpSp>
          <p:nvGrpSpPr>
            <p:cNvPr name="Group 43" id="43"/>
            <p:cNvGrpSpPr>
              <a:grpSpLocks noChangeAspect="true"/>
            </p:cNvGrpSpPr>
            <p:nvPr/>
          </p:nvGrpSpPr>
          <p:grpSpPr>
            <a:xfrm rot="0">
              <a:off x="0" y="0"/>
              <a:ext cx="4458709" cy="5766002"/>
              <a:chOff x="0" y="0"/>
              <a:chExt cx="6350000" cy="8211820"/>
            </a:xfrm>
          </p:grpSpPr>
          <p:sp>
            <p:nvSpPr>
              <p:cNvPr name="Freeform 44" id="44"/>
              <p:cNvSpPr/>
              <p:nvPr/>
            </p:nvSpPr>
            <p:spPr>
              <a:xfrm flipH="false" flipV="false" rot="0">
                <a:off x="33020" y="6715760"/>
                <a:ext cx="6277610" cy="1496061"/>
              </a:xfrm>
              <a:custGeom>
                <a:avLst/>
                <a:gdLst/>
                <a:ahLst/>
                <a:cxnLst/>
                <a:rect r="r" b="b" t="t" l="l"/>
                <a:pathLst>
                  <a:path h="1496061" w="6277610">
                    <a:moveTo>
                      <a:pt x="6277610" y="0"/>
                    </a:moveTo>
                    <a:lnTo>
                      <a:pt x="0" y="0"/>
                    </a:lnTo>
                    <a:lnTo>
                      <a:pt x="508000" y="748030"/>
                    </a:lnTo>
                    <a:lnTo>
                      <a:pt x="0" y="1496060"/>
                    </a:lnTo>
                    <a:lnTo>
                      <a:pt x="6277610" y="1496060"/>
                    </a:lnTo>
                    <a:lnTo>
                      <a:pt x="5768340" y="748030"/>
                    </a:lnTo>
                    <a:close/>
                  </a:path>
                </a:pathLst>
              </a:custGeom>
              <a:solidFill>
                <a:srgbClr val="B291BD"/>
              </a:solidFill>
            </p:spPr>
          </p:sp>
          <p:sp>
            <p:nvSpPr>
              <p:cNvPr name="Freeform 45" id="45"/>
              <p:cNvSpPr/>
              <p:nvPr/>
            </p:nvSpPr>
            <p:spPr>
              <a:xfrm flipH="false" flipV="false" rot="0">
                <a:off x="0" y="0"/>
                <a:ext cx="6350000" cy="6350000"/>
              </a:xfrm>
              <a:custGeom>
                <a:avLst/>
                <a:gdLst/>
                <a:ahLst/>
                <a:cxnLst/>
                <a:rect r="r" b="b" t="t" l="l"/>
                <a:pathLst>
                  <a:path h="6350000" w="6350000">
                    <a:moveTo>
                      <a:pt x="3175000" y="0"/>
                    </a:moveTo>
                    <a:cubicBezTo>
                      <a:pt x="1421130" y="0"/>
                      <a:pt x="0" y="1421130"/>
                      <a:pt x="0" y="3175000"/>
                    </a:cubicBezTo>
                    <a:cubicBezTo>
                      <a:pt x="0" y="4928870"/>
                      <a:pt x="1421130" y="6350000"/>
                      <a:pt x="3175000" y="6350000"/>
                    </a:cubicBezTo>
                    <a:cubicBezTo>
                      <a:pt x="4928870" y="6350000"/>
                      <a:pt x="6350000" y="4928870"/>
                      <a:pt x="6350000" y="3175000"/>
                    </a:cubicBezTo>
                    <a:cubicBezTo>
                      <a:pt x="6350000" y="1421130"/>
                      <a:pt x="4928870" y="0"/>
                      <a:pt x="3175000" y="0"/>
                    </a:cubicBezTo>
                    <a:close/>
                  </a:path>
                </a:pathLst>
              </a:custGeom>
              <a:blipFill>
                <a:blip r:embed="rId10"/>
                <a:stretch>
                  <a:fillRect l="0" t="-7066" r="0" b="-22982"/>
                </a:stretch>
              </a:blipFill>
            </p:spPr>
          </p:sp>
        </p:grpSp>
        <p:sp>
          <p:nvSpPr>
            <p:cNvPr name="TextBox 46" id="46"/>
            <p:cNvSpPr txBox="true"/>
            <p:nvPr/>
          </p:nvSpPr>
          <p:spPr>
            <a:xfrm rot="0">
              <a:off x="264728" y="4719115"/>
              <a:ext cx="3929252" cy="1046887"/>
            </a:xfrm>
            <a:prstGeom prst="rect">
              <a:avLst/>
            </a:prstGeom>
          </p:spPr>
          <p:txBody>
            <a:bodyPr anchor="t" rtlCol="false" tIns="0" lIns="0" bIns="0" rIns="0">
              <a:spAutoFit/>
            </a:bodyPr>
            <a:lstStyle/>
            <a:p>
              <a:pPr algn="ctr">
                <a:lnSpc>
                  <a:spcPts val="2054"/>
                </a:lnSpc>
              </a:pPr>
              <a:r>
                <a:rPr lang="en-US" sz="1902">
                  <a:solidFill>
                    <a:srgbClr val="000000"/>
                  </a:solidFill>
                  <a:latin typeface="Proxima Nova 1"/>
                </a:rPr>
                <a:t>MCSW Program &amp; Planning </a:t>
              </a:r>
            </a:p>
            <a:p>
              <a:pPr algn="ctr">
                <a:lnSpc>
                  <a:spcPts val="2054"/>
                </a:lnSpc>
              </a:pPr>
              <a:r>
                <a:rPr lang="en-US" sz="1902">
                  <a:solidFill>
                    <a:srgbClr val="000000"/>
                  </a:solidFill>
                  <a:latin typeface="Proxima Nova 1"/>
                </a:rPr>
                <a:t>Vice Chair Jean Fox</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9824" y="-111974"/>
            <a:ext cx="18367824" cy="11623389"/>
          </a:xfrm>
          <a:custGeom>
            <a:avLst/>
            <a:gdLst/>
            <a:ahLst/>
            <a:cxnLst/>
            <a:rect r="r" b="b" t="t" l="l"/>
            <a:pathLst>
              <a:path h="11623389" w="18367824">
                <a:moveTo>
                  <a:pt x="0" y="0"/>
                </a:moveTo>
                <a:lnTo>
                  <a:pt x="18367824" y="0"/>
                </a:lnTo>
                <a:lnTo>
                  <a:pt x="18367824" y="11623389"/>
                </a:lnTo>
                <a:lnTo>
                  <a:pt x="0" y="11623389"/>
                </a:lnTo>
                <a:lnTo>
                  <a:pt x="0" y="0"/>
                </a:lnTo>
                <a:close/>
              </a:path>
            </a:pathLst>
          </a:custGeom>
          <a:blipFill>
            <a:blip r:embed="rId3"/>
            <a:stretch>
              <a:fillRect l="0" t="0" r="0" b="0"/>
            </a:stretch>
          </a:blipFill>
        </p:spPr>
      </p:sp>
      <p:grpSp>
        <p:nvGrpSpPr>
          <p:cNvPr name="Group 3" id="3"/>
          <p:cNvGrpSpPr/>
          <p:nvPr/>
        </p:nvGrpSpPr>
        <p:grpSpPr>
          <a:xfrm rot="0">
            <a:off x="-79824" y="5337508"/>
            <a:ext cx="18367824" cy="6173907"/>
            <a:chOff x="0" y="0"/>
            <a:chExt cx="4837616" cy="1626050"/>
          </a:xfrm>
        </p:grpSpPr>
        <p:sp>
          <p:nvSpPr>
            <p:cNvPr name="Freeform 4" id="4"/>
            <p:cNvSpPr/>
            <p:nvPr/>
          </p:nvSpPr>
          <p:spPr>
            <a:xfrm flipH="false" flipV="false" rot="0">
              <a:off x="0" y="0"/>
              <a:ext cx="4837616" cy="1626050"/>
            </a:xfrm>
            <a:custGeom>
              <a:avLst/>
              <a:gdLst/>
              <a:ahLst/>
              <a:cxnLst/>
              <a:rect r="r" b="b" t="t" l="l"/>
              <a:pathLst>
                <a:path h="1626050" w="4837616">
                  <a:moveTo>
                    <a:pt x="0" y="0"/>
                  </a:moveTo>
                  <a:lnTo>
                    <a:pt x="4837616" y="0"/>
                  </a:lnTo>
                  <a:lnTo>
                    <a:pt x="4837616" y="1626050"/>
                  </a:lnTo>
                  <a:lnTo>
                    <a:pt x="0" y="1626050"/>
                  </a:lnTo>
                  <a:close/>
                </a:path>
              </a:pathLst>
            </a:custGeom>
            <a:solidFill>
              <a:srgbClr val="794788"/>
            </a:solidFill>
          </p:spPr>
        </p:sp>
        <p:sp>
          <p:nvSpPr>
            <p:cNvPr name="TextBox 5" id="5"/>
            <p:cNvSpPr txBox="true"/>
            <p:nvPr/>
          </p:nvSpPr>
          <p:spPr>
            <a:xfrm>
              <a:off x="0" y="-57150"/>
              <a:ext cx="4837616" cy="168320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529482" y="5489575"/>
            <a:ext cx="2247595" cy="4114800"/>
          </a:xfrm>
          <a:custGeom>
            <a:avLst/>
            <a:gdLst/>
            <a:ahLst/>
            <a:cxnLst/>
            <a:rect r="r" b="b" t="t" l="l"/>
            <a:pathLst>
              <a:path h="4114800" w="2247595">
                <a:moveTo>
                  <a:pt x="0" y="0"/>
                </a:moveTo>
                <a:lnTo>
                  <a:pt x="2247595" y="0"/>
                </a:lnTo>
                <a:lnTo>
                  <a:pt x="2247595" y="4114800"/>
                </a:lnTo>
                <a:lnTo>
                  <a:pt x="0" y="4114800"/>
                </a:lnTo>
                <a:lnTo>
                  <a:pt x="0" y="0"/>
                </a:lnTo>
                <a:close/>
              </a:path>
            </a:pathLst>
          </a:custGeom>
          <a:blipFill>
            <a:blip r:embed="rId4"/>
            <a:stretch>
              <a:fillRect l="0" t="0" r="0" b="0"/>
            </a:stretch>
          </a:blipFill>
        </p:spPr>
      </p:sp>
      <p:sp>
        <p:nvSpPr>
          <p:cNvPr name="TextBox 7" id="7"/>
          <p:cNvSpPr txBox="true"/>
          <p:nvPr/>
        </p:nvSpPr>
        <p:spPr>
          <a:xfrm rot="0">
            <a:off x="3074372" y="5679508"/>
            <a:ext cx="14184928" cy="4203700"/>
          </a:xfrm>
          <a:prstGeom prst="rect">
            <a:avLst/>
          </a:prstGeom>
        </p:spPr>
        <p:txBody>
          <a:bodyPr anchor="t" rtlCol="false" tIns="0" lIns="0" bIns="0" rIns="0">
            <a:spAutoFit/>
          </a:bodyPr>
          <a:lstStyle/>
          <a:p>
            <a:pPr algn="ctr">
              <a:lnSpc>
                <a:spcPts val="5599"/>
              </a:lnSpc>
            </a:pPr>
            <a:r>
              <a:rPr lang="en-US" sz="3999">
                <a:solidFill>
                  <a:srgbClr val="FFFFFF"/>
                </a:solidFill>
                <a:latin typeface="Poppins Medium"/>
              </a:rPr>
              <a:t>The mission of the Commission is to advance women toward full equality in all areas of life and to promote rights and opportunities for all women and girls. </a:t>
            </a:r>
          </a:p>
          <a:p>
            <a:pPr algn="ctr">
              <a:lnSpc>
                <a:spcPts val="5599"/>
              </a:lnSpc>
            </a:pPr>
          </a:p>
          <a:p>
            <a:pPr algn="ctr">
              <a:lnSpc>
                <a:spcPts val="5600"/>
              </a:lnSpc>
            </a:pPr>
            <a:r>
              <a:rPr lang="en-US" sz="4000">
                <a:solidFill>
                  <a:srgbClr val="FFFFFF"/>
                </a:solidFill>
                <a:latin typeface="Poppins Medium"/>
              </a:rPr>
              <a:t>The Commission exists to provide a permanent, effective voice for women across Massachusetts.</a:t>
            </a:r>
          </a:p>
        </p:txBody>
      </p:sp>
      <p:sp>
        <p:nvSpPr>
          <p:cNvPr name="TextBox 8" id="8"/>
          <p:cNvSpPr txBox="true"/>
          <p:nvPr/>
        </p:nvSpPr>
        <p:spPr>
          <a:xfrm rot="0">
            <a:off x="9114606" y="4961628"/>
            <a:ext cx="58787" cy="316118"/>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Proxima Nova 1"/>
              </a:rPr>
              <a:t>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DE4F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alphaModFix amt="24000"/>
            </a:blip>
            <a:stretch>
              <a:fillRect l="0" t="0" r="0" b="0"/>
            </a:stretch>
          </a:blipFill>
        </p:spPr>
      </p:sp>
      <p:grpSp>
        <p:nvGrpSpPr>
          <p:cNvPr name="Group 3" id="3"/>
          <p:cNvGrpSpPr/>
          <p:nvPr/>
        </p:nvGrpSpPr>
        <p:grpSpPr>
          <a:xfrm rot="0">
            <a:off x="7171854" y="1950653"/>
            <a:ext cx="8440725" cy="4663156"/>
            <a:chOff x="0" y="0"/>
            <a:chExt cx="11254301" cy="6217542"/>
          </a:xfrm>
        </p:grpSpPr>
        <p:pic>
          <p:nvPicPr>
            <p:cNvPr name="Picture 4" id="4"/>
            <p:cNvPicPr>
              <a:picLocks noChangeAspect="true"/>
            </p:cNvPicPr>
            <p:nvPr/>
          </p:nvPicPr>
          <p:blipFill>
            <a:blip r:embed="rId4"/>
            <a:srcRect l="0" t="8888" r="0" b="8888"/>
            <a:stretch>
              <a:fillRect/>
            </a:stretch>
          </p:blipFill>
          <p:spPr>
            <a:xfrm flipH="false" flipV="false">
              <a:off x="0" y="0"/>
              <a:ext cx="11254301" cy="6217542"/>
            </a:xfrm>
            <a:prstGeom prst="rect">
              <a:avLst/>
            </a:prstGeom>
          </p:spPr>
        </p:pic>
      </p:grpSp>
      <p:grpSp>
        <p:nvGrpSpPr>
          <p:cNvPr name="Group 5" id="5"/>
          <p:cNvGrpSpPr/>
          <p:nvPr/>
        </p:nvGrpSpPr>
        <p:grpSpPr>
          <a:xfrm rot="0">
            <a:off x="762739" y="5143500"/>
            <a:ext cx="6204404" cy="4053568"/>
            <a:chOff x="0" y="0"/>
            <a:chExt cx="8272538" cy="5404758"/>
          </a:xfrm>
        </p:grpSpPr>
        <p:pic>
          <p:nvPicPr>
            <p:cNvPr name="Picture 6" id="6"/>
            <p:cNvPicPr>
              <a:picLocks noChangeAspect="true"/>
            </p:cNvPicPr>
            <p:nvPr/>
          </p:nvPicPr>
          <p:blipFill>
            <a:blip r:embed="rId5"/>
            <a:srcRect l="0" t="999" r="0" b="999"/>
            <a:stretch>
              <a:fillRect/>
            </a:stretch>
          </p:blipFill>
          <p:spPr>
            <a:xfrm flipH="false" flipV="false">
              <a:off x="0" y="0"/>
              <a:ext cx="8272538" cy="5404758"/>
            </a:xfrm>
            <a:prstGeom prst="rect">
              <a:avLst/>
            </a:prstGeom>
          </p:spPr>
        </p:pic>
      </p:grpSp>
      <p:grpSp>
        <p:nvGrpSpPr>
          <p:cNvPr name="Group 7" id="7"/>
          <p:cNvGrpSpPr/>
          <p:nvPr/>
        </p:nvGrpSpPr>
        <p:grpSpPr>
          <a:xfrm rot="0">
            <a:off x="762739" y="1149068"/>
            <a:ext cx="6204404" cy="3804580"/>
            <a:chOff x="0" y="0"/>
            <a:chExt cx="8272538" cy="5072774"/>
          </a:xfrm>
        </p:grpSpPr>
        <p:pic>
          <p:nvPicPr>
            <p:cNvPr name="Picture 8" id="8"/>
            <p:cNvPicPr>
              <a:picLocks noChangeAspect="true"/>
            </p:cNvPicPr>
            <p:nvPr/>
          </p:nvPicPr>
          <p:blipFill>
            <a:blip r:embed="rId6"/>
            <a:srcRect l="0" t="9119" r="0" b="9119"/>
            <a:stretch>
              <a:fillRect/>
            </a:stretch>
          </p:blipFill>
          <p:spPr>
            <a:xfrm flipH="false" flipV="false">
              <a:off x="0" y="0"/>
              <a:ext cx="8272538" cy="5072774"/>
            </a:xfrm>
            <a:prstGeom prst="rect">
              <a:avLst/>
            </a:prstGeom>
          </p:spPr>
        </p:pic>
      </p:grpSp>
      <p:sp>
        <p:nvSpPr>
          <p:cNvPr name="Freeform 9" id="9"/>
          <p:cNvSpPr/>
          <p:nvPr/>
        </p:nvSpPr>
        <p:spPr>
          <a:xfrm flipH="false" flipV="false" rot="0">
            <a:off x="15278214" y="-327160"/>
            <a:ext cx="2395247" cy="4555626"/>
          </a:xfrm>
          <a:custGeom>
            <a:avLst/>
            <a:gdLst/>
            <a:ahLst/>
            <a:cxnLst/>
            <a:rect r="r" b="b" t="t" l="l"/>
            <a:pathLst>
              <a:path h="4555626" w="2395247">
                <a:moveTo>
                  <a:pt x="0" y="0"/>
                </a:moveTo>
                <a:lnTo>
                  <a:pt x="2395246" y="0"/>
                </a:lnTo>
                <a:lnTo>
                  <a:pt x="2395246" y="4555626"/>
                </a:lnTo>
                <a:lnTo>
                  <a:pt x="0" y="4555626"/>
                </a:lnTo>
                <a:lnTo>
                  <a:pt x="0" y="0"/>
                </a:lnTo>
                <a:close/>
              </a:path>
            </a:pathLst>
          </a:custGeom>
          <a:blipFill>
            <a:blip r:embed="rId7"/>
            <a:stretch>
              <a:fillRect l="0" t="0" r="0" b="0"/>
            </a:stretch>
          </a:blipFill>
        </p:spPr>
      </p:sp>
      <p:sp>
        <p:nvSpPr>
          <p:cNvPr name="TextBox 10" id="10"/>
          <p:cNvSpPr txBox="true"/>
          <p:nvPr/>
        </p:nvSpPr>
        <p:spPr>
          <a:xfrm rot="0">
            <a:off x="8247938" y="7578385"/>
            <a:ext cx="7030276" cy="971550"/>
          </a:xfrm>
          <a:prstGeom prst="rect">
            <a:avLst/>
          </a:prstGeom>
        </p:spPr>
        <p:txBody>
          <a:bodyPr anchor="t" rtlCol="false" tIns="0" lIns="0" bIns="0" rIns="0">
            <a:spAutoFit/>
          </a:bodyPr>
          <a:lstStyle/>
          <a:p>
            <a:pPr algn="r" marL="0" indent="0" lvl="0">
              <a:lnSpc>
                <a:spcPts val="7679"/>
              </a:lnSpc>
              <a:spcBef>
                <a:spcPct val="0"/>
              </a:spcBef>
            </a:pPr>
            <a:r>
              <a:rPr lang="en-US" sz="6399">
                <a:solidFill>
                  <a:srgbClr val="794788"/>
                </a:solidFill>
                <a:latin typeface="Poppins Medium Bold"/>
              </a:rPr>
              <a:t>Who We Are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DE4F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2">
              <a:alphaModFix amt="24000"/>
            </a:blip>
            <a:stretch>
              <a:fillRect l="0" t="0" r="0" b="0"/>
            </a:stretch>
          </a:blipFill>
        </p:spPr>
      </p:sp>
      <p:grpSp>
        <p:nvGrpSpPr>
          <p:cNvPr name="Group 3" id="3"/>
          <p:cNvGrpSpPr/>
          <p:nvPr/>
        </p:nvGrpSpPr>
        <p:grpSpPr>
          <a:xfrm rot="0">
            <a:off x="1803597" y="3333213"/>
            <a:ext cx="15455703" cy="1018456"/>
            <a:chOff x="0" y="0"/>
            <a:chExt cx="20607604" cy="1357942"/>
          </a:xfrm>
        </p:grpSpPr>
        <p:sp>
          <p:nvSpPr>
            <p:cNvPr name="TextBox 4" id="4"/>
            <p:cNvSpPr txBox="true"/>
            <p:nvPr/>
          </p:nvSpPr>
          <p:spPr>
            <a:xfrm rot="0">
              <a:off x="1148827" y="-40761"/>
              <a:ext cx="19458777" cy="1398702"/>
            </a:xfrm>
            <a:prstGeom prst="rect">
              <a:avLst/>
            </a:prstGeom>
          </p:spPr>
          <p:txBody>
            <a:bodyPr anchor="t" rtlCol="false" tIns="0" lIns="0" bIns="0" rIns="0">
              <a:spAutoFit/>
            </a:bodyPr>
            <a:lstStyle/>
            <a:p>
              <a:pPr algn="l">
                <a:lnSpc>
                  <a:spcPts val="4317"/>
                </a:lnSpc>
              </a:pPr>
              <a:r>
                <a:rPr lang="en-US" sz="3083">
                  <a:solidFill>
                    <a:srgbClr val="794788"/>
                  </a:solidFill>
                  <a:latin typeface="Poppins Medium"/>
                </a:rPr>
                <a:t>Advise executive and legislative bodies on the effect of proposed legislation on women </a:t>
              </a:r>
            </a:p>
          </p:txBody>
        </p:sp>
        <p:sp>
          <p:nvSpPr>
            <p:cNvPr name="Freeform 5" id="5"/>
            <p:cNvSpPr/>
            <p:nvPr/>
          </p:nvSpPr>
          <p:spPr>
            <a:xfrm flipH="false" flipV="false" rot="0">
              <a:off x="0" y="0"/>
              <a:ext cx="535861" cy="535861"/>
            </a:xfrm>
            <a:custGeom>
              <a:avLst/>
              <a:gdLst/>
              <a:ahLst/>
              <a:cxnLst/>
              <a:rect r="r" b="b" t="t" l="l"/>
              <a:pathLst>
                <a:path h="535861" w="535861">
                  <a:moveTo>
                    <a:pt x="0" y="0"/>
                  </a:moveTo>
                  <a:lnTo>
                    <a:pt x="535861" y="0"/>
                  </a:lnTo>
                  <a:lnTo>
                    <a:pt x="535861" y="535861"/>
                  </a:lnTo>
                  <a:lnTo>
                    <a:pt x="0" y="53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6" id="6"/>
          <p:cNvGrpSpPr/>
          <p:nvPr/>
        </p:nvGrpSpPr>
        <p:grpSpPr>
          <a:xfrm rot="0">
            <a:off x="1803597" y="4660102"/>
            <a:ext cx="15455703" cy="1560700"/>
            <a:chOff x="0" y="0"/>
            <a:chExt cx="20607604" cy="2080934"/>
          </a:xfrm>
        </p:grpSpPr>
        <p:sp>
          <p:nvSpPr>
            <p:cNvPr name="TextBox 7" id="7"/>
            <p:cNvSpPr txBox="true"/>
            <p:nvPr/>
          </p:nvSpPr>
          <p:spPr>
            <a:xfrm rot="0">
              <a:off x="1148827" y="-40761"/>
              <a:ext cx="19458777" cy="2121694"/>
            </a:xfrm>
            <a:prstGeom prst="rect">
              <a:avLst/>
            </a:prstGeom>
          </p:spPr>
          <p:txBody>
            <a:bodyPr anchor="t" rtlCol="false" tIns="0" lIns="0" bIns="0" rIns="0">
              <a:spAutoFit/>
            </a:bodyPr>
            <a:lstStyle/>
            <a:p>
              <a:pPr algn="l">
                <a:lnSpc>
                  <a:spcPts val="4317"/>
                </a:lnSpc>
              </a:pPr>
              <a:r>
                <a:rPr lang="en-US" sz="3083">
                  <a:solidFill>
                    <a:srgbClr val="794788"/>
                  </a:solidFill>
                  <a:latin typeface="Poppins Medium"/>
                </a:rPr>
                <a:t>Inform leaders of business, education, health care, state and local governments, and the communications media of issues pertaining to women</a:t>
              </a:r>
              <a:r>
                <a:rPr lang="en-US" sz="3083">
                  <a:solidFill>
                    <a:srgbClr val="794788"/>
                  </a:solidFill>
                  <a:latin typeface="Poppins Medium"/>
                </a:rPr>
                <a:t> </a:t>
              </a:r>
            </a:p>
          </p:txBody>
        </p:sp>
        <p:sp>
          <p:nvSpPr>
            <p:cNvPr name="Freeform 8" id="8"/>
            <p:cNvSpPr/>
            <p:nvPr/>
          </p:nvSpPr>
          <p:spPr>
            <a:xfrm flipH="false" flipV="false" rot="0">
              <a:off x="0" y="0"/>
              <a:ext cx="535861" cy="535861"/>
            </a:xfrm>
            <a:custGeom>
              <a:avLst/>
              <a:gdLst/>
              <a:ahLst/>
              <a:cxnLst/>
              <a:rect r="r" b="b" t="t" l="l"/>
              <a:pathLst>
                <a:path h="535861" w="535861">
                  <a:moveTo>
                    <a:pt x="0" y="0"/>
                  </a:moveTo>
                  <a:lnTo>
                    <a:pt x="535861" y="0"/>
                  </a:lnTo>
                  <a:lnTo>
                    <a:pt x="535861" y="535861"/>
                  </a:lnTo>
                  <a:lnTo>
                    <a:pt x="0" y="53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9" id="9"/>
          <p:cNvGrpSpPr/>
          <p:nvPr/>
        </p:nvGrpSpPr>
        <p:grpSpPr>
          <a:xfrm rot="0">
            <a:off x="1803597" y="6497027"/>
            <a:ext cx="15455703" cy="1018456"/>
            <a:chOff x="0" y="0"/>
            <a:chExt cx="20607604" cy="1357942"/>
          </a:xfrm>
        </p:grpSpPr>
        <p:sp>
          <p:nvSpPr>
            <p:cNvPr name="TextBox 10" id="10"/>
            <p:cNvSpPr txBox="true"/>
            <p:nvPr/>
          </p:nvSpPr>
          <p:spPr>
            <a:xfrm rot="0">
              <a:off x="1148827" y="-40761"/>
              <a:ext cx="19458777" cy="1398702"/>
            </a:xfrm>
            <a:prstGeom prst="rect">
              <a:avLst/>
            </a:prstGeom>
          </p:spPr>
          <p:txBody>
            <a:bodyPr anchor="t" rtlCol="false" tIns="0" lIns="0" bIns="0" rIns="0">
              <a:spAutoFit/>
            </a:bodyPr>
            <a:lstStyle/>
            <a:p>
              <a:pPr algn="l">
                <a:lnSpc>
                  <a:spcPts val="4317"/>
                </a:lnSpc>
              </a:pPr>
              <a:r>
                <a:rPr lang="en-US" sz="3083">
                  <a:solidFill>
                    <a:srgbClr val="794788"/>
                  </a:solidFill>
                  <a:latin typeface="Poppins Medium"/>
                </a:rPr>
                <a:t>Identify and recommend qualified women for positions at all levels of government</a:t>
              </a:r>
              <a:r>
                <a:rPr lang="en-US" sz="3083">
                  <a:solidFill>
                    <a:srgbClr val="794788"/>
                  </a:solidFill>
                  <a:latin typeface="Poppins Medium"/>
                </a:rPr>
                <a:t> </a:t>
              </a:r>
            </a:p>
          </p:txBody>
        </p:sp>
        <p:sp>
          <p:nvSpPr>
            <p:cNvPr name="Freeform 11" id="11"/>
            <p:cNvSpPr/>
            <p:nvPr/>
          </p:nvSpPr>
          <p:spPr>
            <a:xfrm flipH="false" flipV="false" rot="0">
              <a:off x="0" y="0"/>
              <a:ext cx="535861" cy="535861"/>
            </a:xfrm>
            <a:custGeom>
              <a:avLst/>
              <a:gdLst/>
              <a:ahLst/>
              <a:cxnLst/>
              <a:rect r="r" b="b" t="t" l="l"/>
              <a:pathLst>
                <a:path h="535861" w="535861">
                  <a:moveTo>
                    <a:pt x="0" y="0"/>
                  </a:moveTo>
                  <a:lnTo>
                    <a:pt x="535861" y="0"/>
                  </a:lnTo>
                  <a:lnTo>
                    <a:pt x="535861" y="535861"/>
                  </a:lnTo>
                  <a:lnTo>
                    <a:pt x="0" y="53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2" id="12"/>
          <p:cNvGrpSpPr/>
          <p:nvPr/>
        </p:nvGrpSpPr>
        <p:grpSpPr>
          <a:xfrm rot="0">
            <a:off x="1803597" y="7787202"/>
            <a:ext cx="15455703" cy="1018456"/>
            <a:chOff x="0" y="0"/>
            <a:chExt cx="20607604" cy="1357942"/>
          </a:xfrm>
        </p:grpSpPr>
        <p:sp>
          <p:nvSpPr>
            <p:cNvPr name="TextBox 13" id="13"/>
            <p:cNvSpPr txBox="true"/>
            <p:nvPr/>
          </p:nvSpPr>
          <p:spPr>
            <a:xfrm rot="0">
              <a:off x="1148827" y="-40761"/>
              <a:ext cx="19458777" cy="1398702"/>
            </a:xfrm>
            <a:prstGeom prst="rect">
              <a:avLst/>
            </a:prstGeom>
          </p:spPr>
          <p:txBody>
            <a:bodyPr anchor="t" rtlCol="false" tIns="0" lIns="0" bIns="0" rIns="0">
              <a:spAutoFit/>
            </a:bodyPr>
            <a:lstStyle/>
            <a:p>
              <a:pPr algn="l">
                <a:lnSpc>
                  <a:spcPts val="4317"/>
                </a:lnSpc>
              </a:pPr>
              <a:r>
                <a:rPr lang="en-US" sz="3083">
                  <a:solidFill>
                    <a:srgbClr val="794788"/>
                  </a:solidFill>
                  <a:latin typeface="Poppins Medium"/>
                </a:rPr>
                <a:t>Promote and facilitate collaboration among local women’s commissions and among women’s organizations in the state</a:t>
              </a:r>
            </a:p>
          </p:txBody>
        </p:sp>
        <p:sp>
          <p:nvSpPr>
            <p:cNvPr name="Freeform 14" id="14"/>
            <p:cNvSpPr/>
            <p:nvPr/>
          </p:nvSpPr>
          <p:spPr>
            <a:xfrm flipH="false" flipV="false" rot="0">
              <a:off x="0" y="0"/>
              <a:ext cx="535861" cy="535861"/>
            </a:xfrm>
            <a:custGeom>
              <a:avLst/>
              <a:gdLst/>
              <a:ahLst/>
              <a:cxnLst/>
              <a:rect r="r" b="b" t="t" l="l"/>
              <a:pathLst>
                <a:path h="535861" w="535861">
                  <a:moveTo>
                    <a:pt x="0" y="0"/>
                  </a:moveTo>
                  <a:lnTo>
                    <a:pt x="535861" y="0"/>
                  </a:lnTo>
                  <a:lnTo>
                    <a:pt x="535861" y="535861"/>
                  </a:lnTo>
                  <a:lnTo>
                    <a:pt x="0" y="53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5" id="15"/>
          <p:cNvGrpSpPr/>
          <p:nvPr/>
        </p:nvGrpSpPr>
        <p:grpSpPr>
          <a:xfrm rot="0">
            <a:off x="1803597" y="2327443"/>
            <a:ext cx="15455703" cy="476212"/>
            <a:chOff x="0" y="0"/>
            <a:chExt cx="20607604" cy="634950"/>
          </a:xfrm>
        </p:grpSpPr>
        <p:sp>
          <p:nvSpPr>
            <p:cNvPr name="TextBox 16" id="16"/>
            <p:cNvSpPr txBox="true"/>
            <p:nvPr/>
          </p:nvSpPr>
          <p:spPr>
            <a:xfrm rot="0">
              <a:off x="1148827" y="-40761"/>
              <a:ext cx="19458777" cy="675710"/>
            </a:xfrm>
            <a:prstGeom prst="rect">
              <a:avLst/>
            </a:prstGeom>
          </p:spPr>
          <p:txBody>
            <a:bodyPr anchor="t" rtlCol="false" tIns="0" lIns="0" bIns="0" rIns="0">
              <a:spAutoFit/>
            </a:bodyPr>
            <a:lstStyle/>
            <a:p>
              <a:pPr algn="l">
                <a:lnSpc>
                  <a:spcPts val="4317"/>
                </a:lnSpc>
              </a:pPr>
              <a:r>
                <a:rPr lang="en-US" sz="3083">
                  <a:solidFill>
                    <a:srgbClr val="794788"/>
                  </a:solidFill>
                  <a:latin typeface="Poppins Medium"/>
                </a:rPr>
                <a:t>Study, review and report on the status of women in the Commonwealth </a:t>
              </a:r>
            </a:p>
          </p:txBody>
        </p:sp>
        <p:sp>
          <p:nvSpPr>
            <p:cNvPr name="Freeform 17" id="17"/>
            <p:cNvSpPr/>
            <p:nvPr/>
          </p:nvSpPr>
          <p:spPr>
            <a:xfrm flipH="false" flipV="false" rot="0">
              <a:off x="0" y="0"/>
              <a:ext cx="535861" cy="535861"/>
            </a:xfrm>
            <a:custGeom>
              <a:avLst/>
              <a:gdLst/>
              <a:ahLst/>
              <a:cxnLst/>
              <a:rect r="r" b="b" t="t" l="l"/>
              <a:pathLst>
                <a:path h="535861" w="535861">
                  <a:moveTo>
                    <a:pt x="0" y="0"/>
                  </a:moveTo>
                  <a:lnTo>
                    <a:pt x="535861" y="0"/>
                  </a:lnTo>
                  <a:lnTo>
                    <a:pt x="535861" y="535861"/>
                  </a:lnTo>
                  <a:lnTo>
                    <a:pt x="0" y="53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TextBox 18" id="18"/>
          <p:cNvSpPr txBox="true"/>
          <p:nvPr/>
        </p:nvSpPr>
        <p:spPr>
          <a:xfrm rot="0">
            <a:off x="465344" y="822493"/>
            <a:ext cx="15910549" cy="1228725"/>
          </a:xfrm>
          <a:prstGeom prst="rect">
            <a:avLst/>
          </a:prstGeom>
        </p:spPr>
        <p:txBody>
          <a:bodyPr anchor="t" rtlCol="false" tIns="0" lIns="0" bIns="0" rIns="0">
            <a:spAutoFit/>
          </a:bodyPr>
          <a:lstStyle/>
          <a:p>
            <a:pPr algn="l">
              <a:lnSpc>
                <a:spcPts val="9600"/>
              </a:lnSpc>
            </a:pPr>
            <a:r>
              <a:rPr lang="en-US" sz="8000">
                <a:solidFill>
                  <a:srgbClr val="553060"/>
                </a:solidFill>
                <a:latin typeface="Poppins Medium Bold"/>
              </a:rPr>
              <a:t>The MCSW is empowered to:</a:t>
            </a:r>
          </a:p>
        </p:txBody>
      </p:sp>
      <p:sp>
        <p:nvSpPr>
          <p:cNvPr name="Freeform 19" id="19"/>
          <p:cNvSpPr/>
          <p:nvPr/>
        </p:nvSpPr>
        <p:spPr>
          <a:xfrm flipH="false" flipV="false" rot="0">
            <a:off x="15765913" y="8521785"/>
            <a:ext cx="1912106" cy="1473030"/>
          </a:xfrm>
          <a:custGeom>
            <a:avLst/>
            <a:gdLst/>
            <a:ahLst/>
            <a:cxnLst/>
            <a:rect r="r" b="b" t="t" l="l"/>
            <a:pathLst>
              <a:path h="1473030" w="1912106">
                <a:moveTo>
                  <a:pt x="0" y="0"/>
                </a:moveTo>
                <a:lnTo>
                  <a:pt x="1912106" y="0"/>
                </a:lnTo>
                <a:lnTo>
                  <a:pt x="1912106" y="1473030"/>
                </a:lnTo>
                <a:lnTo>
                  <a:pt x="0" y="1473030"/>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078601" y="1376263"/>
            <a:ext cx="8130799" cy="2447925"/>
          </a:xfrm>
          <a:prstGeom prst="rect">
            <a:avLst/>
          </a:prstGeom>
        </p:spPr>
        <p:txBody>
          <a:bodyPr anchor="t" rtlCol="false" tIns="0" lIns="0" bIns="0" rIns="0">
            <a:spAutoFit/>
          </a:bodyPr>
          <a:lstStyle/>
          <a:p>
            <a:pPr algn="ctr">
              <a:lnSpc>
                <a:spcPts val="9600"/>
              </a:lnSpc>
            </a:pPr>
            <a:r>
              <a:rPr lang="en-US" sz="8000">
                <a:solidFill>
                  <a:srgbClr val="794788"/>
                </a:solidFill>
                <a:latin typeface="Poppins Medium"/>
              </a:rPr>
              <a:t>Findings from Public Hearings</a:t>
            </a:r>
          </a:p>
        </p:txBody>
      </p:sp>
      <p:grpSp>
        <p:nvGrpSpPr>
          <p:cNvPr name="Group 3" id="3"/>
          <p:cNvGrpSpPr/>
          <p:nvPr/>
        </p:nvGrpSpPr>
        <p:grpSpPr>
          <a:xfrm rot="0">
            <a:off x="0" y="5143500"/>
            <a:ext cx="18288000" cy="5143500"/>
            <a:chOff x="0" y="0"/>
            <a:chExt cx="4816593" cy="1354667"/>
          </a:xfrm>
        </p:grpSpPr>
        <p:sp>
          <p:nvSpPr>
            <p:cNvPr name="Freeform 4" id="4"/>
            <p:cNvSpPr/>
            <p:nvPr/>
          </p:nvSpPr>
          <p:spPr>
            <a:xfrm flipH="false" flipV="false" rot="0">
              <a:off x="0" y="0"/>
              <a:ext cx="4816592" cy="1354667"/>
            </a:xfrm>
            <a:custGeom>
              <a:avLst/>
              <a:gdLst/>
              <a:ahLst/>
              <a:cxnLst/>
              <a:rect r="r" b="b" t="t" l="l"/>
              <a:pathLst>
                <a:path h="1354667" w="4816592">
                  <a:moveTo>
                    <a:pt x="0" y="0"/>
                  </a:moveTo>
                  <a:lnTo>
                    <a:pt x="4816592" y="0"/>
                  </a:lnTo>
                  <a:lnTo>
                    <a:pt x="4816592" y="1354667"/>
                  </a:lnTo>
                  <a:lnTo>
                    <a:pt x="0" y="1354667"/>
                  </a:lnTo>
                  <a:close/>
                </a:path>
              </a:pathLst>
            </a:custGeom>
            <a:solidFill>
              <a:srgbClr val="794788"/>
            </a:solidFill>
          </p:spPr>
        </p:sp>
        <p:sp>
          <p:nvSpPr>
            <p:cNvPr name="TextBox 5" id="5"/>
            <p:cNvSpPr txBox="true"/>
            <p:nvPr/>
          </p:nvSpPr>
          <p:spPr>
            <a:xfrm>
              <a:off x="0" y="-47625"/>
              <a:ext cx="4816593" cy="1402292"/>
            </a:xfrm>
            <a:prstGeom prst="rect">
              <a:avLst/>
            </a:prstGeom>
          </p:spPr>
          <p:txBody>
            <a:bodyPr anchor="ctr" rtlCol="false" tIns="50800" lIns="50800" bIns="50800" rIns="50800"/>
            <a:lstStyle/>
            <a:p>
              <a:pPr algn="ctr">
                <a:lnSpc>
                  <a:spcPts val="2520"/>
                </a:lnSpc>
              </a:pPr>
            </a:p>
          </p:txBody>
        </p:sp>
      </p:grpSp>
      <p:sp>
        <p:nvSpPr>
          <p:cNvPr name="Freeform 6" id="6"/>
          <p:cNvSpPr/>
          <p:nvPr/>
        </p:nvSpPr>
        <p:spPr>
          <a:xfrm flipH="false" flipV="false" rot="0">
            <a:off x="7772103" y="6668813"/>
            <a:ext cx="2743794" cy="2113738"/>
          </a:xfrm>
          <a:custGeom>
            <a:avLst/>
            <a:gdLst/>
            <a:ahLst/>
            <a:cxnLst/>
            <a:rect r="r" b="b" t="t" l="l"/>
            <a:pathLst>
              <a:path h="2113738" w="2743794">
                <a:moveTo>
                  <a:pt x="0" y="0"/>
                </a:moveTo>
                <a:lnTo>
                  <a:pt x="2743794" y="0"/>
                </a:lnTo>
                <a:lnTo>
                  <a:pt x="2743794" y="2113738"/>
                </a:lnTo>
                <a:lnTo>
                  <a:pt x="0" y="2113738"/>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90811"/>
            <a:ext cx="18591068" cy="1991078"/>
            <a:chOff x="0" y="0"/>
            <a:chExt cx="4896413" cy="524399"/>
          </a:xfrm>
        </p:grpSpPr>
        <p:sp>
          <p:nvSpPr>
            <p:cNvPr name="Freeform 3" id="3"/>
            <p:cNvSpPr/>
            <p:nvPr/>
          </p:nvSpPr>
          <p:spPr>
            <a:xfrm flipH="false" flipV="false" rot="0">
              <a:off x="0" y="0"/>
              <a:ext cx="4896413" cy="524399"/>
            </a:xfrm>
            <a:custGeom>
              <a:avLst/>
              <a:gdLst/>
              <a:ahLst/>
              <a:cxnLst/>
              <a:rect r="r" b="b" t="t" l="l"/>
              <a:pathLst>
                <a:path h="524399" w="4896413">
                  <a:moveTo>
                    <a:pt x="0" y="0"/>
                  </a:moveTo>
                  <a:lnTo>
                    <a:pt x="4896413" y="0"/>
                  </a:lnTo>
                  <a:lnTo>
                    <a:pt x="4896413" y="524399"/>
                  </a:lnTo>
                  <a:lnTo>
                    <a:pt x="0" y="524399"/>
                  </a:lnTo>
                  <a:close/>
                </a:path>
              </a:pathLst>
            </a:custGeom>
            <a:solidFill>
              <a:srgbClr val="794788"/>
            </a:solidFill>
          </p:spPr>
        </p:sp>
        <p:sp>
          <p:nvSpPr>
            <p:cNvPr name="TextBox 4" id="4"/>
            <p:cNvSpPr txBox="true"/>
            <p:nvPr/>
          </p:nvSpPr>
          <p:spPr>
            <a:xfrm>
              <a:off x="0" y="-47625"/>
              <a:ext cx="4896413" cy="572024"/>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9295534" y="2888957"/>
            <a:ext cx="8533050" cy="4885079"/>
          </a:xfrm>
          <a:custGeom>
            <a:avLst/>
            <a:gdLst/>
            <a:ahLst/>
            <a:cxnLst/>
            <a:rect r="r" b="b" t="t" l="l"/>
            <a:pathLst>
              <a:path h="4885079" w="8533050">
                <a:moveTo>
                  <a:pt x="0" y="0"/>
                </a:moveTo>
                <a:lnTo>
                  <a:pt x="8533050" y="0"/>
                </a:lnTo>
                <a:lnTo>
                  <a:pt x="8533050" y="4885079"/>
                </a:lnTo>
                <a:lnTo>
                  <a:pt x="0" y="4885079"/>
                </a:lnTo>
                <a:lnTo>
                  <a:pt x="0" y="0"/>
                </a:lnTo>
                <a:close/>
              </a:path>
            </a:pathLst>
          </a:custGeom>
          <a:blipFill>
            <a:blip r:embed="rId2"/>
            <a:stretch>
              <a:fillRect l="-6529" t="-18938" r="-801" b="-8313"/>
            </a:stretch>
          </a:blipFill>
        </p:spPr>
      </p:sp>
      <p:sp>
        <p:nvSpPr>
          <p:cNvPr name="TextBox 6" id="6"/>
          <p:cNvSpPr txBox="true"/>
          <p:nvPr/>
        </p:nvSpPr>
        <p:spPr>
          <a:xfrm rot="0">
            <a:off x="573320" y="404728"/>
            <a:ext cx="9638698" cy="828675"/>
          </a:xfrm>
          <a:prstGeom prst="rect">
            <a:avLst/>
          </a:prstGeom>
        </p:spPr>
        <p:txBody>
          <a:bodyPr anchor="t" rtlCol="false" tIns="0" lIns="0" bIns="0" rIns="0">
            <a:spAutoFit/>
          </a:bodyPr>
          <a:lstStyle/>
          <a:p>
            <a:pPr algn="ctr">
              <a:lnSpc>
                <a:spcPts val="6536"/>
              </a:lnSpc>
            </a:pPr>
            <a:r>
              <a:rPr lang="en-US" sz="5446">
                <a:solidFill>
                  <a:srgbClr val="EDE4F0"/>
                </a:solidFill>
                <a:latin typeface="Poppins Medium"/>
              </a:rPr>
              <a:t>Dartmouth Public Hearing</a:t>
            </a:r>
          </a:p>
        </p:txBody>
      </p:sp>
      <p:sp>
        <p:nvSpPr>
          <p:cNvPr name="TextBox 7" id="7"/>
          <p:cNvSpPr txBox="true"/>
          <p:nvPr/>
        </p:nvSpPr>
        <p:spPr>
          <a:xfrm rot="0">
            <a:off x="573320" y="1921522"/>
            <a:ext cx="8596993" cy="8232238"/>
          </a:xfrm>
          <a:prstGeom prst="rect">
            <a:avLst/>
          </a:prstGeom>
        </p:spPr>
        <p:txBody>
          <a:bodyPr anchor="t" rtlCol="false" tIns="0" lIns="0" bIns="0" rIns="0">
            <a:spAutoFit/>
          </a:bodyPr>
          <a:lstStyle/>
          <a:p>
            <a:pPr algn="l">
              <a:lnSpc>
                <a:spcPts val="2978"/>
              </a:lnSpc>
            </a:pPr>
            <a:r>
              <a:rPr lang="en-US" sz="2127">
                <a:solidFill>
                  <a:srgbClr val="000000"/>
                </a:solidFill>
                <a:latin typeface="Proxima Nova 1"/>
              </a:rPr>
              <a:t>Key Issues Discussed</a:t>
            </a:r>
          </a:p>
          <a:p>
            <a:pPr algn="l" marL="459391" indent="-229696" lvl="1">
              <a:lnSpc>
                <a:spcPts val="2978"/>
              </a:lnSpc>
              <a:buFont typeface="Arial"/>
              <a:buChar char="•"/>
            </a:pPr>
            <a:r>
              <a:rPr lang="en-US" sz="2127">
                <a:solidFill>
                  <a:srgbClr val="000000"/>
                </a:solidFill>
                <a:latin typeface="Proxima Nova 2"/>
              </a:rPr>
              <a:t>Housing insecurity</a:t>
            </a:r>
          </a:p>
          <a:p>
            <a:pPr algn="l" marL="459391" indent="-229696" lvl="1">
              <a:lnSpc>
                <a:spcPts val="2978"/>
              </a:lnSpc>
              <a:buFont typeface="Arial"/>
              <a:buChar char="•"/>
            </a:pPr>
            <a:r>
              <a:rPr lang="en-US" sz="2127">
                <a:solidFill>
                  <a:srgbClr val="000000"/>
                </a:solidFill>
                <a:latin typeface="Proxima Nova 2"/>
              </a:rPr>
              <a:t>Early education</a:t>
            </a:r>
          </a:p>
          <a:p>
            <a:pPr algn="l" marL="459391" indent="-229696" lvl="1">
              <a:lnSpc>
                <a:spcPts val="2978"/>
              </a:lnSpc>
              <a:buFont typeface="Arial"/>
              <a:buChar char="•"/>
            </a:pPr>
            <a:r>
              <a:rPr lang="en-US" sz="2127">
                <a:solidFill>
                  <a:srgbClr val="000000"/>
                </a:solidFill>
                <a:latin typeface="Proxima Nova 2"/>
              </a:rPr>
              <a:t>M</a:t>
            </a:r>
            <a:r>
              <a:rPr lang="en-US" sz="2127">
                <a:solidFill>
                  <a:srgbClr val="000000"/>
                </a:solidFill>
                <a:latin typeface="Proxima Nova 2"/>
              </a:rPr>
              <a:t>enstrual product accessibility</a:t>
            </a:r>
          </a:p>
          <a:p>
            <a:pPr algn="l" marL="459391" indent="-229696" lvl="1">
              <a:lnSpc>
                <a:spcPts val="2978"/>
              </a:lnSpc>
              <a:buFont typeface="Arial"/>
              <a:buChar char="•"/>
            </a:pPr>
            <a:r>
              <a:rPr lang="en-US" sz="2127">
                <a:solidFill>
                  <a:srgbClr val="000000"/>
                </a:solidFill>
                <a:latin typeface="Proxima Nova 2"/>
              </a:rPr>
              <a:t>D</a:t>
            </a:r>
            <a:r>
              <a:rPr lang="en-US" sz="2127">
                <a:solidFill>
                  <a:srgbClr val="000000"/>
                </a:solidFill>
                <a:latin typeface="Proxima Nova 2"/>
              </a:rPr>
              <a:t>iversity on public boards</a:t>
            </a:r>
          </a:p>
          <a:p>
            <a:pPr algn="l" marL="459391" indent="-229696" lvl="1">
              <a:lnSpc>
                <a:spcPts val="2978"/>
              </a:lnSpc>
              <a:buFont typeface="Arial"/>
              <a:buChar char="•"/>
            </a:pPr>
            <a:r>
              <a:rPr lang="en-US" sz="2127">
                <a:solidFill>
                  <a:srgbClr val="000000"/>
                </a:solidFill>
                <a:latin typeface="Proxima Nova 2"/>
              </a:rPr>
              <a:t>Access to Healthcare/B</a:t>
            </a:r>
            <a:r>
              <a:rPr lang="en-US" sz="2127">
                <a:solidFill>
                  <a:srgbClr val="000000"/>
                </a:solidFill>
                <a:latin typeface="Proxima Nova 2"/>
              </a:rPr>
              <a:t>irthing justice/Doula services</a:t>
            </a:r>
          </a:p>
          <a:p>
            <a:pPr algn="l" marL="459391" indent="-229696" lvl="1">
              <a:lnSpc>
                <a:spcPts val="2978"/>
              </a:lnSpc>
              <a:buFont typeface="Arial"/>
              <a:buChar char="•"/>
            </a:pPr>
            <a:r>
              <a:rPr lang="en-US" sz="2127">
                <a:solidFill>
                  <a:srgbClr val="000000"/>
                </a:solidFill>
                <a:latin typeface="Proxima Nova 2"/>
              </a:rPr>
              <a:t>Economic stability </a:t>
            </a:r>
          </a:p>
          <a:p>
            <a:pPr algn="l" marL="459391" indent="-229696" lvl="1">
              <a:lnSpc>
                <a:spcPts val="2978"/>
              </a:lnSpc>
              <a:buFont typeface="Arial"/>
              <a:buChar char="•"/>
            </a:pPr>
            <a:r>
              <a:rPr lang="en-US" sz="2127">
                <a:solidFill>
                  <a:srgbClr val="000000"/>
                </a:solidFill>
                <a:latin typeface="Proxima Nova 2"/>
              </a:rPr>
              <a:t>Gender-based discrimination/violence</a:t>
            </a:r>
          </a:p>
          <a:p>
            <a:pPr algn="l" marL="459391" indent="-229696" lvl="1">
              <a:lnSpc>
                <a:spcPts val="2978"/>
              </a:lnSpc>
              <a:buFont typeface="Arial"/>
              <a:buChar char="•"/>
            </a:pPr>
            <a:r>
              <a:rPr lang="en-US" sz="2127">
                <a:solidFill>
                  <a:srgbClr val="000000"/>
                </a:solidFill>
                <a:latin typeface="Proxima Nova 2"/>
              </a:rPr>
              <a:t>Measures to promote the well-being </a:t>
            </a:r>
          </a:p>
          <a:p>
            <a:pPr algn="l" marL="459391" indent="-229696" lvl="1">
              <a:lnSpc>
                <a:spcPts val="2978"/>
              </a:lnSpc>
              <a:buFont typeface="Arial"/>
              <a:buChar char="•"/>
            </a:pPr>
            <a:r>
              <a:rPr lang="en-US" sz="2127">
                <a:solidFill>
                  <a:srgbClr val="000000"/>
                </a:solidFill>
                <a:latin typeface="Proxima Nova 2"/>
              </a:rPr>
              <a:t>Empowerment of all residents in the region</a:t>
            </a:r>
          </a:p>
          <a:p>
            <a:pPr algn="l">
              <a:lnSpc>
                <a:spcPts val="2978"/>
              </a:lnSpc>
            </a:pPr>
            <a:r>
              <a:rPr lang="en-US" sz="2127">
                <a:solidFill>
                  <a:srgbClr val="000000"/>
                </a:solidFill>
                <a:latin typeface="Proxima Nova 1"/>
              </a:rPr>
              <a:t> </a:t>
            </a:r>
          </a:p>
          <a:p>
            <a:pPr algn="l">
              <a:lnSpc>
                <a:spcPts val="2978"/>
              </a:lnSpc>
            </a:pPr>
            <a:r>
              <a:rPr lang="en-US" sz="2127">
                <a:solidFill>
                  <a:srgbClr val="000000"/>
                </a:solidFill>
                <a:latin typeface="Proxima Nova 1"/>
              </a:rPr>
              <a:t>Legislative Recommendations Heard </a:t>
            </a:r>
          </a:p>
          <a:p>
            <a:pPr algn="l" marL="459391" indent="-229696" lvl="1">
              <a:lnSpc>
                <a:spcPts val="2978"/>
              </a:lnSpc>
              <a:buFont typeface="Arial"/>
              <a:buChar char="•"/>
            </a:pPr>
            <a:r>
              <a:rPr lang="en-US" sz="2127">
                <a:solidFill>
                  <a:srgbClr val="000000"/>
                </a:solidFill>
                <a:latin typeface="Proxima Nova 2"/>
              </a:rPr>
              <a:t>Initiatives promoting economic security and housing stability</a:t>
            </a:r>
            <a:r>
              <a:rPr lang="en-US" sz="2127">
                <a:solidFill>
                  <a:srgbClr val="000000"/>
                </a:solidFill>
                <a:latin typeface="Proxima Nova 2"/>
              </a:rPr>
              <a:t> </a:t>
            </a:r>
          </a:p>
          <a:p>
            <a:pPr algn="l" marL="459391" indent="-229696" lvl="1">
              <a:lnSpc>
                <a:spcPts val="2978"/>
              </a:lnSpc>
              <a:buFont typeface="Arial"/>
              <a:buChar char="•"/>
            </a:pPr>
            <a:r>
              <a:rPr lang="en-US" sz="2127">
                <a:solidFill>
                  <a:srgbClr val="000000"/>
                </a:solidFill>
                <a:latin typeface="Proxima Nova 2"/>
              </a:rPr>
              <a:t>An Act Providing Affordable and Accessible High-Quality Early Education and Care to Promote Child Development and Well-being and Support the Economy in the Commonwealth (S.2707/H.489) </a:t>
            </a:r>
          </a:p>
          <a:p>
            <a:pPr algn="l" marL="459391" indent="-229696" lvl="1">
              <a:lnSpc>
                <a:spcPts val="2978"/>
              </a:lnSpc>
              <a:buFont typeface="Arial"/>
              <a:buChar char="•"/>
            </a:pPr>
            <a:r>
              <a:rPr lang="en-US" sz="2127">
                <a:solidFill>
                  <a:srgbClr val="000000"/>
                </a:solidFill>
                <a:latin typeface="Proxima Nova 2"/>
              </a:rPr>
              <a:t>An Act to increase access to disposable menstrual products (S.2491/H.534) </a:t>
            </a:r>
          </a:p>
          <a:p>
            <a:pPr algn="l" marL="459391" indent="-229696" lvl="1">
              <a:lnSpc>
                <a:spcPts val="2978"/>
              </a:lnSpc>
              <a:buFont typeface="Arial"/>
              <a:buChar char="•"/>
            </a:pPr>
            <a:r>
              <a:rPr lang="en-US" sz="2127">
                <a:solidFill>
                  <a:srgbClr val="000000"/>
                </a:solidFill>
                <a:latin typeface="Proxima Nova 2"/>
              </a:rPr>
              <a:t>An Act to Promote Diversity on Public boards and Commissions (H.3095/S.2029) </a:t>
            </a:r>
          </a:p>
          <a:p>
            <a:pPr algn="l" marL="459391" indent="-229696" lvl="1">
              <a:lnSpc>
                <a:spcPts val="2978"/>
              </a:lnSpc>
              <a:buFont typeface="Arial"/>
              <a:buChar char="•"/>
            </a:pPr>
            <a:r>
              <a:rPr lang="en-US" sz="2127">
                <a:solidFill>
                  <a:srgbClr val="000000"/>
                </a:solidFill>
                <a:latin typeface="Proxima Nova 2"/>
              </a:rPr>
              <a:t>An Act relative to birthing justice in the Commonwealth (S.2734) </a:t>
            </a:r>
          </a:p>
          <a:p>
            <a:pPr algn="l">
              <a:lnSpc>
                <a:spcPts val="2978"/>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03927"/>
            <a:ext cx="18591068" cy="1911305"/>
            <a:chOff x="0" y="0"/>
            <a:chExt cx="4896413" cy="503389"/>
          </a:xfrm>
        </p:grpSpPr>
        <p:sp>
          <p:nvSpPr>
            <p:cNvPr name="Freeform 3" id="3"/>
            <p:cNvSpPr/>
            <p:nvPr/>
          </p:nvSpPr>
          <p:spPr>
            <a:xfrm flipH="false" flipV="false" rot="0">
              <a:off x="0" y="0"/>
              <a:ext cx="4896413" cy="503389"/>
            </a:xfrm>
            <a:custGeom>
              <a:avLst/>
              <a:gdLst/>
              <a:ahLst/>
              <a:cxnLst/>
              <a:rect r="r" b="b" t="t" l="l"/>
              <a:pathLst>
                <a:path h="503389" w="4896413">
                  <a:moveTo>
                    <a:pt x="0" y="0"/>
                  </a:moveTo>
                  <a:lnTo>
                    <a:pt x="4896413" y="0"/>
                  </a:lnTo>
                  <a:lnTo>
                    <a:pt x="4896413" y="503389"/>
                  </a:lnTo>
                  <a:lnTo>
                    <a:pt x="0" y="503389"/>
                  </a:lnTo>
                  <a:close/>
                </a:path>
              </a:pathLst>
            </a:custGeom>
            <a:solidFill>
              <a:srgbClr val="794788"/>
            </a:solidFill>
          </p:spPr>
        </p:sp>
        <p:sp>
          <p:nvSpPr>
            <p:cNvPr name="TextBox 4" id="4"/>
            <p:cNvSpPr txBox="true"/>
            <p:nvPr/>
          </p:nvSpPr>
          <p:spPr>
            <a:xfrm>
              <a:off x="0" y="-47625"/>
              <a:ext cx="4896413" cy="551014"/>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0161464" y="2009590"/>
            <a:ext cx="7486137" cy="7486137"/>
          </a:xfrm>
          <a:custGeom>
            <a:avLst/>
            <a:gdLst/>
            <a:ahLst/>
            <a:cxnLst/>
            <a:rect r="r" b="b" t="t" l="l"/>
            <a:pathLst>
              <a:path h="7486137" w="7486137">
                <a:moveTo>
                  <a:pt x="0" y="0"/>
                </a:moveTo>
                <a:lnTo>
                  <a:pt x="7486137" y="0"/>
                </a:lnTo>
                <a:lnTo>
                  <a:pt x="7486137" y="7486137"/>
                </a:lnTo>
                <a:lnTo>
                  <a:pt x="0" y="7486137"/>
                </a:lnTo>
                <a:lnTo>
                  <a:pt x="0" y="0"/>
                </a:lnTo>
                <a:close/>
              </a:path>
            </a:pathLst>
          </a:custGeom>
          <a:blipFill>
            <a:blip r:embed="rId2"/>
            <a:stretch>
              <a:fillRect l="0" t="0" r="0" b="0"/>
            </a:stretch>
          </a:blipFill>
        </p:spPr>
      </p:sp>
      <p:sp>
        <p:nvSpPr>
          <p:cNvPr name="TextBox 6" id="6"/>
          <p:cNvSpPr txBox="true"/>
          <p:nvPr/>
        </p:nvSpPr>
        <p:spPr>
          <a:xfrm rot="0">
            <a:off x="575316" y="2219955"/>
            <a:ext cx="9287369" cy="7343490"/>
          </a:xfrm>
          <a:prstGeom prst="rect">
            <a:avLst/>
          </a:prstGeom>
        </p:spPr>
        <p:txBody>
          <a:bodyPr anchor="t" rtlCol="false" tIns="0" lIns="0" bIns="0" rIns="0">
            <a:spAutoFit/>
          </a:bodyPr>
          <a:lstStyle/>
          <a:p>
            <a:pPr algn="l">
              <a:lnSpc>
                <a:spcPts val="4494"/>
              </a:lnSpc>
            </a:pPr>
            <a:r>
              <a:rPr lang="en-US" sz="3210">
                <a:solidFill>
                  <a:srgbClr val="000000"/>
                </a:solidFill>
                <a:latin typeface="Proxima Nova 1"/>
              </a:rPr>
              <a:t>Key Issues Discussed</a:t>
            </a:r>
          </a:p>
          <a:p>
            <a:pPr algn="l" marL="422408" indent="-211204" lvl="1">
              <a:lnSpc>
                <a:spcPts val="2739"/>
              </a:lnSpc>
              <a:buFont typeface="Arial"/>
              <a:buChar char="•"/>
            </a:pPr>
            <a:r>
              <a:rPr lang="en-US" sz="1956">
                <a:solidFill>
                  <a:srgbClr val="000000"/>
                </a:solidFill>
                <a:latin typeface="Proxima Nova 2"/>
              </a:rPr>
              <a:t>Rent Control/Rent Stabilization</a:t>
            </a:r>
          </a:p>
          <a:p>
            <a:pPr algn="l" marL="422408" indent="-211204" lvl="1">
              <a:lnSpc>
                <a:spcPts val="2739"/>
              </a:lnSpc>
              <a:buFont typeface="Arial"/>
              <a:buChar char="•"/>
            </a:pPr>
            <a:r>
              <a:rPr lang="en-US" sz="1956">
                <a:solidFill>
                  <a:srgbClr val="000000"/>
                </a:solidFill>
                <a:latin typeface="Proxima Nova 2"/>
              </a:rPr>
              <a:t>Eviction Protections</a:t>
            </a:r>
          </a:p>
          <a:p>
            <a:pPr algn="l" marL="422408" indent="-211204" lvl="1">
              <a:lnSpc>
                <a:spcPts val="2739"/>
              </a:lnSpc>
              <a:buFont typeface="Arial"/>
              <a:buChar char="•"/>
            </a:pPr>
            <a:r>
              <a:rPr lang="en-US" sz="1956">
                <a:solidFill>
                  <a:srgbClr val="000000"/>
                </a:solidFill>
                <a:latin typeface="Proxima Nova 2"/>
              </a:rPr>
              <a:t>Affordable Housing </a:t>
            </a:r>
          </a:p>
          <a:p>
            <a:pPr algn="l" marL="422408" indent="-211204" lvl="1">
              <a:lnSpc>
                <a:spcPts val="2739"/>
              </a:lnSpc>
              <a:buFont typeface="Arial"/>
              <a:buChar char="•"/>
            </a:pPr>
            <a:r>
              <a:rPr lang="en-US" sz="1956">
                <a:solidFill>
                  <a:srgbClr val="000000"/>
                </a:solidFill>
                <a:latin typeface="Proxima Nova 2"/>
              </a:rPr>
              <a:t>Access to disability benefits </a:t>
            </a:r>
          </a:p>
          <a:p>
            <a:pPr algn="l" marL="422408" indent="-211204" lvl="1">
              <a:lnSpc>
                <a:spcPts val="2739"/>
              </a:lnSpc>
              <a:buFont typeface="Arial"/>
              <a:buChar char="•"/>
            </a:pPr>
            <a:r>
              <a:rPr lang="en-US" sz="1956">
                <a:solidFill>
                  <a:srgbClr val="000000"/>
                </a:solidFill>
                <a:latin typeface="Proxima Nova 2"/>
              </a:rPr>
              <a:t>Domestic Violence</a:t>
            </a:r>
          </a:p>
          <a:p>
            <a:pPr algn="l" marL="422408" indent="-211204" lvl="1">
              <a:lnSpc>
                <a:spcPts val="2739"/>
              </a:lnSpc>
              <a:buFont typeface="Arial"/>
              <a:buChar char="•"/>
            </a:pPr>
            <a:r>
              <a:rPr lang="en-US" sz="1956">
                <a:solidFill>
                  <a:srgbClr val="000000"/>
                </a:solidFill>
                <a:latin typeface="Proxima Nova 2"/>
              </a:rPr>
              <a:t>Houseless population</a:t>
            </a:r>
          </a:p>
          <a:p>
            <a:pPr algn="l" marL="422408" indent="-211204" lvl="1">
              <a:lnSpc>
                <a:spcPts val="2739"/>
              </a:lnSpc>
              <a:buFont typeface="Arial"/>
              <a:buChar char="•"/>
            </a:pPr>
            <a:r>
              <a:rPr lang="en-US" sz="1956">
                <a:solidFill>
                  <a:srgbClr val="000000"/>
                </a:solidFill>
                <a:latin typeface="Proxima Nova 2"/>
              </a:rPr>
              <a:t>Support for rural communities, women veterans and elders</a:t>
            </a:r>
          </a:p>
          <a:p>
            <a:pPr algn="l">
              <a:lnSpc>
                <a:spcPts val="2739"/>
              </a:lnSpc>
            </a:pPr>
            <a:r>
              <a:rPr lang="en-US" sz="1956">
                <a:solidFill>
                  <a:srgbClr val="000000"/>
                </a:solidFill>
                <a:latin typeface="Proxima Nova 2"/>
              </a:rPr>
              <a:t> </a:t>
            </a:r>
          </a:p>
          <a:p>
            <a:pPr algn="l">
              <a:lnSpc>
                <a:spcPts val="4494"/>
              </a:lnSpc>
            </a:pPr>
            <a:r>
              <a:rPr lang="en-US" sz="3210">
                <a:solidFill>
                  <a:srgbClr val="000000"/>
                </a:solidFill>
                <a:latin typeface="Proxima Nova 1"/>
              </a:rPr>
              <a:t>Legislative Recommendations Heard</a:t>
            </a:r>
          </a:p>
          <a:p>
            <a:pPr algn="l" marL="422408" indent="-211204" lvl="1">
              <a:lnSpc>
                <a:spcPts val="2739"/>
              </a:lnSpc>
              <a:buFont typeface="Arial"/>
              <a:buChar char="•"/>
            </a:pPr>
            <a:r>
              <a:rPr lang="en-US" sz="1956">
                <a:solidFill>
                  <a:srgbClr val="000000"/>
                </a:solidFill>
                <a:latin typeface="Proxima Nova 2"/>
                <a:hlinkClick r:id="rId3" tooltip="https://malegislature.gov/Bills/193/H4138"/>
              </a:rPr>
              <a:t>T</a:t>
            </a:r>
            <a:r>
              <a:rPr lang="en-US" sz="1956">
                <a:solidFill>
                  <a:srgbClr val="000000"/>
                </a:solidFill>
                <a:latin typeface="Proxima Nova 2"/>
                <a:hlinkClick r:id="rId4" tooltip="https://malegislature.gov/Bills/193/H4138"/>
              </a:rPr>
              <a:t>he Affordable Homes Act </a:t>
            </a:r>
            <a:r>
              <a:rPr lang="en-US" sz="1956">
                <a:solidFill>
                  <a:srgbClr val="000000"/>
                </a:solidFill>
                <a:latin typeface="Proxima Nova 2"/>
                <a:hlinkClick r:id="rId5" tooltip="https://malegislature.gov/Committees/Detail/J32/193"/>
              </a:rPr>
              <a:t>Bonding, Capital Expenditures &amp; State Assets</a:t>
            </a:r>
            <a:r>
              <a:rPr lang="en-US" sz="1956" u="sng">
                <a:solidFill>
                  <a:srgbClr val="000000"/>
                </a:solidFill>
                <a:latin typeface="Proxima Nova 2"/>
                <a:hlinkClick r:id="rId6" tooltip="https://malegislature.gov/Committees/Detail/J32/193"/>
              </a:rPr>
              <a:t>(H.4138)</a:t>
            </a:r>
            <a:r>
              <a:rPr lang="en-US" sz="1956">
                <a:solidFill>
                  <a:srgbClr val="000000"/>
                </a:solidFill>
                <a:latin typeface="Proxima Nova 2"/>
              </a:rPr>
              <a:t>  </a:t>
            </a:r>
          </a:p>
          <a:p>
            <a:pPr algn="l" marL="422408" indent="-211204" lvl="1">
              <a:lnSpc>
                <a:spcPts val="2739"/>
              </a:lnSpc>
              <a:buFont typeface="Arial"/>
              <a:buChar char="•"/>
            </a:pPr>
            <a:r>
              <a:rPr lang="en-US" sz="1956">
                <a:solidFill>
                  <a:srgbClr val="000000"/>
                </a:solidFill>
                <a:latin typeface="Proxima Nova 2"/>
                <a:hlinkClick r:id="rId7" tooltip="https://malegislature.gov/Bills/193/H1304"/>
              </a:rPr>
              <a:t>An Act Enabling Local Options for Tenant Protections (H.1304)</a:t>
            </a:r>
            <a:r>
              <a:rPr lang="en-US" sz="1956">
                <a:solidFill>
                  <a:srgbClr val="000000"/>
                </a:solidFill>
                <a:latin typeface="Proxima Nova 2"/>
              </a:rPr>
              <a:t>  </a:t>
            </a:r>
          </a:p>
          <a:p>
            <a:pPr algn="l" marL="422408" indent="-211204" lvl="1">
              <a:lnSpc>
                <a:spcPts val="2739"/>
              </a:lnSpc>
              <a:buFont typeface="Arial"/>
              <a:buChar char="•"/>
            </a:pPr>
            <a:r>
              <a:rPr lang="en-US" sz="1956">
                <a:solidFill>
                  <a:srgbClr val="000000"/>
                </a:solidFill>
                <a:latin typeface="Proxima Nova 2"/>
                <a:hlinkClick r:id="rId8" tooltip="https://malegislature.gov/Bills/193/H1690"/>
              </a:rPr>
              <a:t>An Act Promoting Housing Opportunity and Mobility Through Eviction Sealing (HOMES) (H.1690)</a:t>
            </a:r>
            <a:r>
              <a:rPr lang="en-US" sz="1956">
                <a:solidFill>
                  <a:srgbClr val="000000"/>
                </a:solidFill>
                <a:latin typeface="Proxima Nova 2"/>
              </a:rPr>
              <a:t>  </a:t>
            </a:r>
          </a:p>
          <a:p>
            <a:pPr algn="l" marL="422408" indent="-211204" lvl="1">
              <a:lnSpc>
                <a:spcPts val="2739"/>
              </a:lnSpc>
              <a:buFont typeface="Arial"/>
              <a:buChar char="•"/>
            </a:pPr>
            <a:r>
              <a:rPr lang="en-US" sz="1956">
                <a:solidFill>
                  <a:srgbClr val="000000"/>
                </a:solidFill>
                <a:latin typeface="Proxima Nova 2"/>
                <a:hlinkClick r:id="rId9" tooltip="https://malegislature.gov/Bills/193/H4360"/>
              </a:rPr>
              <a:t>An Act Promoting Access to Counsel and Housing Stability in Massachusetts (H.4360/S.864)</a:t>
            </a:r>
            <a:r>
              <a:rPr lang="en-US" sz="1956">
                <a:solidFill>
                  <a:srgbClr val="000000"/>
                </a:solidFill>
                <a:latin typeface="Proxima Nova 2"/>
              </a:rPr>
              <a:t> </a:t>
            </a:r>
          </a:p>
          <a:p>
            <a:pPr algn="l" marL="422408" indent="-211204" lvl="1">
              <a:lnSpc>
                <a:spcPts val="2739"/>
              </a:lnSpc>
              <a:buFont typeface="Arial"/>
              <a:buChar char="•"/>
            </a:pPr>
            <a:r>
              <a:rPr lang="en-US" sz="1956">
                <a:solidFill>
                  <a:srgbClr val="000000"/>
                </a:solidFill>
                <a:latin typeface="Proxima Nova 2"/>
                <a:hlinkClick r:id="rId10" tooltip="https://malegislature.gov/Bills/193/H1377"/>
              </a:rPr>
              <a:t>An Act to Establish an Office of Fair Housing and a Fair Housing Trust Fund (H.1377/S.866)</a:t>
            </a:r>
            <a:r>
              <a:rPr lang="en-US" sz="1956">
                <a:solidFill>
                  <a:srgbClr val="000000"/>
                </a:solidFill>
                <a:latin typeface="Proxima Nova 2"/>
              </a:rPr>
              <a:t> </a:t>
            </a:r>
          </a:p>
          <a:p>
            <a:pPr algn="l" marL="422408" indent="-211204" lvl="1">
              <a:lnSpc>
                <a:spcPts val="2739"/>
              </a:lnSpc>
              <a:buFont typeface="Arial"/>
              <a:buChar char="•"/>
            </a:pPr>
            <a:r>
              <a:rPr lang="en-US" sz="1956">
                <a:solidFill>
                  <a:srgbClr val="000000"/>
                </a:solidFill>
                <a:latin typeface="Proxima Nova 2"/>
                <a:hlinkClick r:id="rId11" tooltip="https://malegislature.gov/Bills/193/H1307"/>
              </a:rPr>
              <a:t>An Act Creating the Massachusetts Healthy Homes Program (H.1307/S.881)</a:t>
            </a:r>
            <a:r>
              <a:rPr lang="en-US" sz="1956">
                <a:solidFill>
                  <a:srgbClr val="000000"/>
                </a:solidFill>
                <a:latin typeface="Proxima Nova 2"/>
              </a:rPr>
              <a:t>  </a:t>
            </a:r>
          </a:p>
          <a:p>
            <a:pPr algn="l" marL="422408" indent="-211204" lvl="1">
              <a:lnSpc>
                <a:spcPts val="2739"/>
              </a:lnSpc>
              <a:buFont typeface="Arial"/>
              <a:buChar char="•"/>
            </a:pPr>
            <a:r>
              <a:rPr lang="en-US" sz="1956">
                <a:solidFill>
                  <a:srgbClr val="000000"/>
                </a:solidFill>
                <a:latin typeface="Proxima Nova 2"/>
                <a:hlinkClick r:id="rId12" tooltip="https://malegislature.gov/Bills/193/H1351"/>
              </a:rPr>
              <a:t>An Act Relative to the Massachusetts Rental Voucher Program (H.1351/S.888)</a:t>
            </a:r>
            <a:r>
              <a:rPr lang="en-US" sz="1956">
                <a:solidFill>
                  <a:srgbClr val="000000"/>
                </a:solidFill>
                <a:latin typeface="Proxima Nova 2"/>
              </a:rPr>
              <a:t>  </a:t>
            </a:r>
          </a:p>
        </p:txBody>
      </p:sp>
      <p:sp>
        <p:nvSpPr>
          <p:cNvPr name="TextBox 7" id="7"/>
          <p:cNvSpPr txBox="true"/>
          <p:nvPr/>
        </p:nvSpPr>
        <p:spPr>
          <a:xfrm rot="0">
            <a:off x="575316" y="391895"/>
            <a:ext cx="10815352" cy="828675"/>
          </a:xfrm>
          <a:prstGeom prst="rect">
            <a:avLst/>
          </a:prstGeom>
        </p:spPr>
        <p:txBody>
          <a:bodyPr anchor="t" rtlCol="false" tIns="0" lIns="0" bIns="0" rIns="0">
            <a:spAutoFit/>
          </a:bodyPr>
          <a:lstStyle/>
          <a:p>
            <a:pPr algn="ctr">
              <a:lnSpc>
                <a:spcPts val="6536"/>
              </a:lnSpc>
            </a:pPr>
            <a:r>
              <a:rPr lang="en-US" sz="5446">
                <a:solidFill>
                  <a:srgbClr val="EDE4F0"/>
                </a:solidFill>
                <a:latin typeface="Poppins Medium"/>
              </a:rPr>
              <a:t>Virtual Housing Public Hearing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DAGEdmumRiQ</dc:identifier>
  <dcterms:modified xsi:type="dcterms:W3CDTF">2011-08-01T06:04:30Z</dcterms:modified>
  <cp:revision>1</cp:revision>
  <dc:title>May Legislative Briefing Presentation 2024</dc:title>
</cp:coreProperties>
</file>